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A1_8A8D0F2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  <p:sldMasterId id="2147483677" r:id="rId4"/>
    <p:sldMasterId id="2147483681" r:id="rId5"/>
  </p:sldMasterIdLst>
  <p:notesMasterIdLst>
    <p:notesMasterId r:id="rId15"/>
  </p:notesMasterIdLst>
  <p:sldIdLst>
    <p:sldId id="1067" r:id="rId6"/>
    <p:sldId id="302" r:id="rId7"/>
    <p:sldId id="268" r:id="rId8"/>
    <p:sldId id="335" r:id="rId9"/>
    <p:sldId id="1042" r:id="rId10"/>
    <p:sldId id="283" r:id="rId11"/>
    <p:sldId id="1068" r:id="rId12"/>
    <p:sldId id="306" r:id="rId13"/>
    <p:sldId id="4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237D00-7317-9FBA-8984-6B25AE8BB156}" name="v.tsareva@solar-system.local" initials="vs" userId="S-1-5-21-2336272332-1621676259-916431959-167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omments/modernComment_1A1_8A8D0F2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9966F8-581E-4480-B44C-294BB0EF0874}" authorId="{EE237D00-7317-9FBA-8984-6B25AE8BB156}" created="2023-11-28T10:38:19.8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24500265" sldId="417"/>
      <ac:picMk id="1026" creationId="{2132A3AB-1A74-1619-75D8-124451B0B34A}"/>
    </ac:deMkLst>
    <p188:txBody>
      <a:bodyPr/>
      <a:lstStyle/>
      <a:p>
        <a:r>
          <a:rPr lang="ru-RU"/>
          <a:t>Добавить qr-код на гугл-форму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EC654-CD37-41CC-828A-01859FC351BE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1859-9079-4A57-8F14-73DCF3EA0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2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3" name="Google Shape;104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4" name="Google Shape;104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9" name="Google Shape;1479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0" name="Google Shape;1480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84ec8c96a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284ec8c96a1_0_241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Какие функции отмечают:</a:t>
            </a:r>
            <a:br>
              <a:rPr lang="ru"/>
            </a:br>
            <a:br>
              <a:rPr lang="ru"/>
            </a:br>
            <a:r>
              <a:rPr lang="ru"/>
              <a:t>1. Лендинг мероприятия </a:t>
            </a:r>
            <a:br>
              <a:rPr lang="ru"/>
            </a:br>
            <a:r>
              <a:rPr lang="ru"/>
              <a:t>На Webinar можно создать страницу будущего мероприятия, подробно рассказать о вебинаре и анонсировать спикеров. Получив приглашение, участники смогут заранее ознакомиться с темой предстоящего события.</a:t>
            </a:r>
            <a:br>
              <a:rPr lang="ru"/>
            </a:br>
            <a:br>
              <a:rPr lang="ru"/>
            </a:br>
            <a:r>
              <a:rPr lang="ru"/>
              <a:t>2. Конвертация видео</a:t>
            </a:r>
            <a:br>
              <a:rPr lang="ru"/>
            </a:br>
            <a:r>
              <a:rPr lang="ru"/>
              <a:t>При конвертации и скачивании записи вебинара организаторы выбирают, какой контент следует сохранить в ролике: только презентацию, презентацию со спикером либо с чатом. Это позволяет спикерам поставлять информацию будущим слушателям наиболее корректно.</a:t>
            </a:r>
            <a:br>
              <a:rPr lang="ru"/>
            </a:br>
            <a:br>
              <a:rPr lang="ru"/>
            </a:br>
            <a:r>
              <a:rPr lang="ru"/>
              <a:t>3. Автовебинары</a:t>
            </a:r>
            <a:br>
              <a:rPr lang="ru"/>
            </a:br>
            <a:r>
              <a:rPr lang="ru"/>
              <a:t>У «Биннофарм Групп» часто проходят повторные мероприятия для новых сотрудников или коллег из других департаментов. Чтобы снизить нагрузку отдела обучения, организаторы запустили автовебинары на основе записей прошедших мероприятий, добавив образовательные материалы.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Аналогично с классическими онлайн‑мероприятиями автовебинары предоставляют подробную статистику об активности и вовлеченности участников, что позволяет повышать их эффективность.</a:t>
            </a:r>
            <a:endParaRPr/>
          </a:p>
        </p:txBody>
      </p:sp>
      <p:sp>
        <p:nvSpPr>
          <p:cNvPr id="768" name="Google Shape;768;g284ec8c96a1_0_241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84ec8c96a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g284ec8c96a1_0_241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/>
              <a:t>Какие функции отмечают:</a:t>
            </a:r>
            <a:br>
              <a:rPr lang="ru" dirty="0"/>
            </a:br>
            <a:br>
              <a:rPr lang="ru" dirty="0"/>
            </a:br>
            <a:r>
              <a:rPr lang="ru" dirty="0"/>
              <a:t>1. Лендинг мероприятия </a:t>
            </a:r>
            <a:br>
              <a:rPr lang="ru" dirty="0"/>
            </a:br>
            <a:r>
              <a:rPr lang="ru" dirty="0"/>
              <a:t>На Webinar можно создать страницу будущего мероприятия, подробно рассказать о вебинаре и анонсировать спикеров. Получив приглашение, участники смогут заранее ознакомиться с темой предстоящего события.</a:t>
            </a:r>
            <a:br>
              <a:rPr lang="ru" dirty="0"/>
            </a:br>
            <a:br>
              <a:rPr lang="ru" dirty="0"/>
            </a:br>
            <a:r>
              <a:rPr lang="ru" dirty="0"/>
              <a:t>2. Конвертация видео</a:t>
            </a:r>
            <a:br>
              <a:rPr lang="ru" dirty="0"/>
            </a:br>
            <a:r>
              <a:rPr lang="ru" dirty="0"/>
              <a:t>При конвертации и скачивании записи вебинара организаторы выбирают, какой контент следует сохранить в ролике: только презентацию, презентацию со спикером либо с чатом. Это позволяет спикерам поставлять информацию будущим слушателям наиболее корректно.</a:t>
            </a:r>
            <a:br>
              <a:rPr lang="ru" dirty="0"/>
            </a:br>
            <a:br>
              <a:rPr lang="ru" dirty="0"/>
            </a:br>
            <a:r>
              <a:rPr lang="ru" dirty="0"/>
              <a:t>3. Автовебинары</a:t>
            </a:r>
            <a:br>
              <a:rPr lang="ru" dirty="0"/>
            </a:br>
            <a:r>
              <a:rPr lang="ru" dirty="0"/>
              <a:t>У «Биннофарм Групп» часто проходят повторные мероприятия для новых сотрудников или коллег из других департаментов. Чтобы снизить нагрузку отдела обучения, организаторы запустили автовебинары на основе записей прошедших мероприятий, добавив образовательные материалы.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 dirty="0"/>
              <a:t>Аналогично с классическими онлайн‑мероприятиями автовебинары предоставляют подробную статистику об активности и вовлеченности участников, что позволяет повышать их эффективность.</a:t>
            </a:r>
            <a:endParaRPr dirty="0"/>
          </a:p>
        </p:txBody>
      </p:sp>
      <p:sp>
        <p:nvSpPr>
          <p:cNvPr id="768" name="Google Shape;768;g284ec8c96a1_0_241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84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9" name="Google Shape;113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ru-RU"/>
              <a:t>Если слайд с небольшим количеством текста (слева на слайде), то он должен быть подкреплён какой-нибудь графикой справа (mockup, инфографика, фото…). Чтобы добавить своё фото, удалите фото-пример!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666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0B20A-F74D-7ACA-4EFD-42832308F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C8EF4-8172-F2CD-94E8-3D6CD54E6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344A97-279A-361E-B549-DF497BBE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1FE18-C336-11A6-55F8-738355A1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7F8CE-72FD-C99C-2138-42EBB85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2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6B2C-5D06-B677-ED26-3FEFE0E4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4F4D2E-524B-C080-5DDB-3C691EC9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E9D78B-AB00-ADED-FB52-69ADC6BC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14D77-7EA8-EB35-E703-5623E285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4062D-8F94-D530-C91C-6677E3C34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10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0330C9-EB14-F90A-3757-6BD4B1752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F83E8-6826-9330-3A4A-68C8FE597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C9C89-F3E3-DD28-CFB9-03CB297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2701E2-1214-B517-2415-74869C94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80A301-2F99-6371-6E15-34FD1042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1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Титульник_D">
  <p:cSld name="5. Титульник_D">
    <p:bg>
      <p:bgPr>
        <a:gradFill>
          <a:gsLst>
            <a:gs pos="71000">
              <a:srgbClr val="CF9DF2"/>
            </a:gs>
            <a:gs pos="0">
              <a:srgbClr val="8743DD"/>
            </a:gs>
            <a:gs pos="100000">
              <a:srgbClr val="FCD1FF">
                <a:lumMod val="89000"/>
                <a:lumOff val="11000"/>
              </a:srgbClr>
            </a:gs>
          </a:gsLst>
          <a:lin ang="2700000" scaled="1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2963c18ddf4_1_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963c18ddf4_1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4000"/>
            <a:ext cx="995248" cy="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64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изображением">
  <p:cSld name="1_Макет с изображением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5"/>
          <p:cNvSpPr>
            <a:spLocks noGrp="1"/>
          </p:cNvSpPr>
          <p:nvPr>
            <p:ph type="pic" idx="2"/>
          </p:nvPr>
        </p:nvSpPr>
        <p:spPr>
          <a:xfrm>
            <a:off x="6092377" y="384175"/>
            <a:ext cx="5700464" cy="64806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grpSp>
        <p:nvGrpSpPr>
          <p:cNvPr id="60" name="Google Shape;60;p135"/>
          <p:cNvGrpSpPr/>
          <p:nvPr/>
        </p:nvGrpSpPr>
        <p:grpSpPr>
          <a:xfrm>
            <a:off x="11413090" y="-373"/>
            <a:ext cx="770445" cy="770488"/>
            <a:chOff x="12388852" y="6718300"/>
            <a:chExt cx="1143000" cy="1143000"/>
          </a:xfrm>
        </p:grpSpPr>
        <p:sp>
          <p:nvSpPr>
            <p:cNvPr id="61" name="Google Shape;61;p135"/>
            <p:cNvSpPr/>
            <p:nvPr/>
          </p:nvSpPr>
          <p:spPr>
            <a:xfrm>
              <a:off x="12388852" y="67183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 extrusionOk="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135"/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/>
              <a:ahLst/>
              <a:cxnLst/>
              <a:rect l="l" t="t" r="r" b="b"/>
              <a:pathLst>
                <a:path w="294036" h="265366" extrusionOk="0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63;p135"/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/>
              <a:ahLst/>
              <a:cxnLst/>
              <a:rect l="l" t="t" r="r" b="b"/>
              <a:pathLst>
                <a:path w="351567" h="263747" extrusionOk="0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64;p135"/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/>
              <a:ahLst/>
              <a:cxnLst/>
              <a:rect l="l" t="t" r="r" b="b"/>
              <a:pathLst>
                <a:path w="293751" h="275085" extrusionOk="0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5" name="Google Shape;65;p135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0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">
  <p:cSld name="2_Пользовательский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9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665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планшетом">
  <p:cSld name="1_Макет с планшетом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4" y="1813647"/>
            <a:ext cx="7549305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1"/>
          <p:cNvSpPr>
            <a:spLocks noGrp="1"/>
          </p:cNvSpPr>
          <p:nvPr>
            <p:ph type="pic" idx="2"/>
          </p:nvPr>
        </p:nvSpPr>
        <p:spPr>
          <a:xfrm>
            <a:off x="6488431" y="1501145"/>
            <a:ext cx="4531360" cy="618744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71" name="Google Shape;71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4" y="1813647"/>
            <a:ext cx="7549305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1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5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телефоном">
  <p:cSld name="1_Макет с телефоном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2"/>
          <p:cNvSpPr>
            <a:spLocks noGrp="1"/>
          </p:cNvSpPr>
          <p:nvPr>
            <p:ph type="pic" idx="2"/>
          </p:nvPr>
        </p:nvSpPr>
        <p:spPr>
          <a:xfrm>
            <a:off x="7989890" y="1033464"/>
            <a:ext cx="1857373" cy="4010025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75" name="Google Shape;75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54725" y="-1557603"/>
            <a:ext cx="5726428" cy="978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470" y="821713"/>
            <a:ext cx="2278940" cy="44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2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6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">
  <p:cSld name="2_Пользовательский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9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8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изображением">
  <p:cSld name="1_Макет с изображением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5"/>
          <p:cNvSpPr>
            <a:spLocks noGrp="1"/>
          </p:cNvSpPr>
          <p:nvPr>
            <p:ph type="pic" idx="2"/>
          </p:nvPr>
        </p:nvSpPr>
        <p:spPr>
          <a:xfrm>
            <a:off x="6092377" y="384175"/>
            <a:ext cx="5700464" cy="64806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grpSp>
        <p:nvGrpSpPr>
          <p:cNvPr id="47" name="Google Shape;47;p135"/>
          <p:cNvGrpSpPr/>
          <p:nvPr/>
        </p:nvGrpSpPr>
        <p:grpSpPr>
          <a:xfrm>
            <a:off x="11413090" y="-373"/>
            <a:ext cx="770445" cy="770488"/>
            <a:chOff x="12388852" y="6718300"/>
            <a:chExt cx="1143000" cy="1143000"/>
          </a:xfrm>
        </p:grpSpPr>
        <p:sp>
          <p:nvSpPr>
            <p:cNvPr id="48" name="Google Shape;48;p135"/>
            <p:cNvSpPr/>
            <p:nvPr/>
          </p:nvSpPr>
          <p:spPr>
            <a:xfrm>
              <a:off x="12388852" y="6718300"/>
              <a:ext cx="1143000" cy="1143000"/>
            </a:xfrm>
            <a:custGeom>
              <a:avLst/>
              <a:gdLst/>
              <a:ahLst/>
              <a:cxnLst/>
              <a:rect l="l" t="t" r="r" b="b"/>
              <a:pathLst>
                <a:path w="1143000" h="1143000" extrusionOk="0">
                  <a:moveTo>
                    <a:pt x="0" y="0"/>
                  </a:moveTo>
                  <a:lnTo>
                    <a:pt x="1143000" y="0"/>
                  </a:lnTo>
                  <a:lnTo>
                    <a:pt x="1143000" y="1143000"/>
                  </a:lnTo>
                  <a:lnTo>
                    <a:pt x="571500" y="1143000"/>
                  </a:lnTo>
                  <a:lnTo>
                    <a:pt x="571500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FF00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9" name="Google Shape;49;p135"/>
            <p:cNvSpPr/>
            <p:nvPr/>
          </p:nvSpPr>
          <p:spPr>
            <a:xfrm>
              <a:off x="13150468" y="6805453"/>
              <a:ext cx="294036" cy="265366"/>
            </a:xfrm>
            <a:custGeom>
              <a:avLst/>
              <a:gdLst/>
              <a:ahLst/>
              <a:cxnLst/>
              <a:rect l="l" t="t" r="r" b="b"/>
              <a:pathLst>
                <a:path w="294036" h="265366" extrusionOk="0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0" name="Google Shape;50;p135"/>
            <p:cNvSpPr/>
            <p:nvPr/>
          </p:nvSpPr>
          <p:spPr>
            <a:xfrm>
              <a:off x="12476956" y="6806215"/>
              <a:ext cx="351567" cy="263747"/>
            </a:xfrm>
            <a:custGeom>
              <a:avLst/>
              <a:gdLst/>
              <a:ahLst/>
              <a:cxnLst/>
              <a:rect l="l" t="t" r="r" b="b"/>
              <a:pathLst>
                <a:path w="351567" h="263747" extrusionOk="0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135"/>
            <p:cNvSpPr/>
            <p:nvPr/>
          </p:nvSpPr>
          <p:spPr>
            <a:xfrm>
              <a:off x="13150468" y="7503872"/>
              <a:ext cx="293751" cy="275085"/>
            </a:xfrm>
            <a:custGeom>
              <a:avLst/>
              <a:gdLst/>
              <a:ahLst/>
              <a:cxnLst/>
              <a:rect l="l" t="t" r="r" b="b"/>
              <a:pathLst>
                <a:path w="293751" h="275085" extrusionOk="0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52" name="Google Shape;52;p135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7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-цитата">
  <p:cSld name="1_Макет-цитата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7"/>
          <p:cNvSpPr>
            <a:spLocks noGrp="1"/>
          </p:cNvSpPr>
          <p:nvPr>
            <p:ph type="pic" idx="2"/>
          </p:nvPr>
        </p:nvSpPr>
        <p:spPr>
          <a:xfrm>
            <a:off x="7008285" y="1845733"/>
            <a:ext cx="5183716" cy="501824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37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8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F035A-CF51-DBE4-7343-9CA2AD76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623FC-5DB8-371A-BFBA-DDC85BF3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0AF5D-E406-0482-E390-CA15B43D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6E5C6D-466B-FFFE-6703-92B27BD8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84531-D043-0648-C8A8-46DB8E50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94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компьютером">
  <p:cSld name="1_Макет с компьютером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8618" y="869951"/>
            <a:ext cx="6534149" cy="559646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9"/>
          <p:cNvSpPr>
            <a:spLocks noGrp="1"/>
          </p:cNvSpPr>
          <p:nvPr>
            <p:ph type="pic" idx="2"/>
          </p:nvPr>
        </p:nvSpPr>
        <p:spPr>
          <a:xfrm>
            <a:off x="6587833" y="1187448"/>
            <a:ext cx="5952000" cy="3408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9" name="Google Shape;59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8618" y="869951"/>
            <a:ext cx="6534149" cy="559646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9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86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ноутбуком">
  <p:cSld name="1_Макет с ноутбуком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3201" y="903817"/>
            <a:ext cx="9040284" cy="53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1"/>
          <p:cNvSpPr>
            <a:spLocks noGrp="1"/>
          </p:cNvSpPr>
          <p:nvPr>
            <p:ph type="pic" idx="2"/>
          </p:nvPr>
        </p:nvSpPr>
        <p:spPr>
          <a:xfrm>
            <a:off x="6396997" y="1270000"/>
            <a:ext cx="6800844" cy="4272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64" name="Google Shape;64;p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3201" y="903817"/>
            <a:ext cx="9040284" cy="53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1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85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экраном">
  <p:cSld name="1_Макет с экраном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2379" y="973222"/>
            <a:ext cx="7422148" cy="4793471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7843"/>
              </a:srgbClr>
            </a:outerShdw>
          </a:effectLst>
        </p:spPr>
      </p:pic>
      <p:sp>
        <p:nvSpPr>
          <p:cNvPr id="68" name="Google Shape;68;p143"/>
          <p:cNvSpPr>
            <a:spLocks noGrp="1"/>
          </p:cNvSpPr>
          <p:nvPr>
            <p:ph type="pic" idx="2"/>
          </p:nvPr>
        </p:nvSpPr>
        <p:spPr>
          <a:xfrm>
            <a:off x="6091658" y="1502952"/>
            <a:ext cx="6791157" cy="3856449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69" name="Google Shape;69;p1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32379" y="973222"/>
            <a:ext cx="7422148" cy="4793471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7843"/>
              </a:srgbClr>
            </a:outerShdw>
          </a:effectLst>
        </p:spPr>
      </p:pic>
      <p:sp>
        <p:nvSpPr>
          <p:cNvPr id="70" name="Google Shape;70;p143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26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ы">
  <p:cSld name="Логотипы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5"/>
          <p:cNvSpPr>
            <a:spLocks noGrp="1"/>
          </p:cNvSpPr>
          <p:nvPr>
            <p:ph type="pic" idx="2"/>
          </p:nvPr>
        </p:nvSpPr>
        <p:spPr>
          <a:xfrm>
            <a:off x="368300" y="1264864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45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4" name="Google Shape;74;p145"/>
          <p:cNvSpPr>
            <a:spLocks noGrp="1"/>
          </p:cNvSpPr>
          <p:nvPr>
            <p:ph type="pic" idx="3"/>
          </p:nvPr>
        </p:nvSpPr>
        <p:spPr>
          <a:xfrm>
            <a:off x="2685271" y="1264864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45"/>
          <p:cNvSpPr>
            <a:spLocks noGrp="1"/>
          </p:cNvSpPr>
          <p:nvPr>
            <p:ph type="pic" idx="4"/>
          </p:nvPr>
        </p:nvSpPr>
        <p:spPr>
          <a:xfrm>
            <a:off x="5002241" y="1264864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45"/>
          <p:cNvSpPr>
            <a:spLocks noGrp="1"/>
          </p:cNvSpPr>
          <p:nvPr>
            <p:ph type="pic" idx="5"/>
          </p:nvPr>
        </p:nvSpPr>
        <p:spPr>
          <a:xfrm>
            <a:off x="7319212" y="1264864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45"/>
          <p:cNvSpPr>
            <a:spLocks noGrp="1"/>
          </p:cNvSpPr>
          <p:nvPr>
            <p:ph type="pic" idx="6"/>
          </p:nvPr>
        </p:nvSpPr>
        <p:spPr>
          <a:xfrm>
            <a:off x="9636184" y="1264864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45"/>
          <p:cNvSpPr>
            <a:spLocks noGrp="1"/>
          </p:cNvSpPr>
          <p:nvPr>
            <p:ph type="pic" idx="7"/>
          </p:nvPr>
        </p:nvSpPr>
        <p:spPr>
          <a:xfrm>
            <a:off x="368300" y="2376488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145"/>
          <p:cNvSpPr>
            <a:spLocks noGrp="1"/>
          </p:cNvSpPr>
          <p:nvPr>
            <p:ph type="pic" idx="8"/>
          </p:nvPr>
        </p:nvSpPr>
        <p:spPr>
          <a:xfrm>
            <a:off x="2685271" y="2376488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145"/>
          <p:cNvSpPr>
            <a:spLocks noGrp="1"/>
          </p:cNvSpPr>
          <p:nvPr>
            <p:ph type="pic" idx="9"/>
          </p:nvPr>
        </p:nvSpPr>
        <p:spPr>
          <a:xfrm>
            <a:off x="5002241" y="2376488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145"/>
          <p:cNvSpPr>
            <a:spLocks noGrp="1"/>
          </p:cNvSpPr>
          <p:nvPr>
            <p:ph type="pic" idx="13"/>
          </p:nvPr>
        </p:nvSpPr>
        <p:spPr>
          <a:xfrm>
            <a:off x="7319212" y="2376488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45"/>
          <p:cNvSpPr>
            <a:spLocks noGrp="1"/>
          </p:cNvSpPr>
          <p:nvPr>
            <p:ph type="pic" idx="14"/>
          </p:nvPr>
        </p:nvSpPr>
        <p:spPr>
          <a:xfrm>
            <a:off x="9636184" y="2376488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45"/>
          <p:cNvSpPr>
            <a:spLocks noGrp="1"/>
          </p:cNvSpPr>
          <p:nvPr>
            <p:ph type="pic" idx="15"/>
          </p:nvPr>
        </p:nvSpPr>
        <p:spPr>
          <a:xfrm>
            <a:off x="368300" y="3488112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45"/>
          <p:cNvSpPr>
            <a:spLocks noGrp="1"/>
          </p:cNvSpPr>
          <p:nvPr>
            <p:ph type="pic" idx="16"/>
          </p:nvPr>
        </p:nvSpPr>
        <p:spPr>
          <a:xfrm>
            <a:off x="2685271" y="3488112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45"/>
          <p:cNvSpPr>
            <a:spLocks noGrp="1"/>
          </p:cNvSpPr>
          <p:nvPr>
            <p:ph type="pic" idx="17"/>
          </p:nvPr>
        </p:nvSpPr>
        <p:spPr>
          <a:xfrm>
            <a:off x="5002241" y="3488112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45"/>
          <p:cNvSpPr>
            <a:spLocks noGrp="1"/>
          </p:cNvSpPr>
          <p:nvPr>
            <p:ph type="pic" idx="18"/>
          </p:nvPr>
        </p:nvSpPr>
        <p:spPr>
          <a:xfrm>
            <a:off x="7319212" y="3488112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45"/>
          <p:cNvSpPr>
            <a:spLocks noGrp="1"/>
          </p:cNvSpPr>
          <p:nvPr>
            <p:ph type="pic" idx="19"/>
          </p:nvPr>
        </p:nvSpPr>
        <p:spPr>
          <a:xfrm>
            <a:off x="9636184" y="3488112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45"/>
          <p:cNvSpPr>
            <a:spLocks noGrp="1"/>
          </p:cNvSpPr>
          <p:nvPr>
            <p:ph type="pic" idx="20"/>
          </p:nvPr>
        </p:nvSpPr>
        <p:spPr>
          <a:xfrm>
            <a:off x="368300" y="4633137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45"/>
          <p:cNvSpPr>
            <a:spLocks noGrp="1"/>
          </p:cNvSpPr>
          <p:nvPr>
            <p:ph type="pic" idx="21"/>
          </p:nvPr>
        </p:nvSpPr>
        <p:spPr>
          <a:xfrm>
            <a:off x="2685271" y="4633137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45"/>
          <p:cNvSpPr>
            <a:spLocks noGrp="1"/>
          </p:cNvSpPr>
          <p:nvPr>
            <p:ph type="pic" idx="22"/>
          </p:nvPr>
        </p:nvSpPr>
        <p:spPr>
          <a:xfrm>
            <a:off x="5002241" y="4633137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45"/>
          <p:cNvSpPr>
            <a:spLocks noGrp="1"/>
          </p:cNvSpPr>
          <p:nvPr>
            <p:ph type="pic" idx="23"/>
          </p:nvPr>
        </p:nvSpPr>
        <p:spPr>
          <a:xfrm>
            <a:off x="7319212" y="4633137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45"/>
          <p:cNvSpPr>
            <a:spLocks noGrp="1"/>
          </p:cNvSpPr>
          <p:nvPr>
            <p:ph type="pic" idx="24"/>
          </p:nvPr>
        </p:nvSpPr>
        <p:spPr>
          <a:xfrm>
            <a:off x="9636184" y="4633137"/>
            <a:ext cx="2160000" cy="9600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7962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планшетом">
  <p:cSld name="1_Макет с планшетом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4" y="1813647"/>
            <a:ext cx="7549305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1"/>
          <p:cNvSpPr>
            <a:spLocks noGrp="1"/>
          </p:cNvSpPr>
          <p:nvPr>
            <p:ph type="pic" idx="2"/>
          </p:nvPr>
        </p:nvSpPr>
        <p:spPr>
          <a:xfrm>
            <a:off x="6488431" y="1501145"/>
            <a:ext cx="4531360" cy="618744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96" name="Google Shape;96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4" y="1813647"/>
            <a:ext cx="7549305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1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55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телефоном">
  <p:cSld name="1_Макет с телефоном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2"/>
          <p:cNvSpPr>
            <a:spLocks noGrp="1"/>
          </p:cNvSpPr>
          <p:nvPr>
            <p:ph type="pic" idx="2"/>
          </p:nvPr>
        </p:nvSpPr>
        <p:spPr>
          <a:xfrm>
            <a:off x="7989890" y="1033464"/>
            <a:ext cx="1857373" cy="4010025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100" name="Google Shape;100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54725" y="-1557603"/>
            <a:ext cx="5726428" cy="978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470" y="821713"/>
            <a:ext cx="2278940" cy="44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2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66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9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">
  <p:cSld name="2_Пользовательский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9"/>
          <p:cNvSpPr txBox="1">
            <a:spLocks noGrp="1"/>
          </p:cNvSpPr>
          <p:nvPr>
            <p:ph type="sldNum" idx="12"/>
          </p:nvPr>
        </p:nvSpPr>
        <p:spPr>
          <a:xfrm>
            <a:off x="416862" y="92321"/>
            <a:ext cx="578387" cy="18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29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планшетом">
  <p:cSld name="1_Макет с планшетом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5" y="1813648"/>
            <a:ext cx="7549306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1"/>
          <p:cNvSpPr>
            <a:spLocks noGrp="1"/>
          </p:cNvSpPr>
          <p:nvPr>
            <p:ph type="pic" idx="2"/>
          </p:nvPr>
        </p:nvSpPr>
        <p:spPr>
          <a:xfrm>
            <a:off x="6488431" y="1501146"/>
            <a:ext cx="4531360" cy="618744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96" name="Google Shape;96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979755" y="1813648"/>
            <a:ext cx="7549306" cy="538505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1"/>
          <p:cNvSpPr txBox="1">
            <a:spLocks noGrp="1"/>
          </p:cNvSpPr>
          <p:nvPr>
            <p:ph type="sldNum" idx="12"/>
          </p:nvPr>
        </p:nvSpPr>
        <p:spPr>
          <a:xfrm>
            <a:off x="416862" y="92321"/>
            <a:ext cx="578387" cy="18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32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телефоном">
  <p:cSld name="1_Макет с телефоном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2"/>
          <p:cNvSpPr>
            <a:spLocks noGrp="1"/>
          </p:cNvSpPr>
          <p:nvPr>
            <p:ph type="pic" idx="2"/>
          </p:nvPr>
        </p:nvSpPr>
        <p:spPr>
          <a:xfrm>
            <a:off x="7989890" y="1033464"/>
            <a:ext cx="1857373" cy="4010026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100" name="Google Shape;100;p1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054725" y="-1557603"/>
            <a:ext cx="5726428" cy="978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470" y="821714"/>
            <a:ext cx="2278940" cy="443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2"/>
          <p:cNvSpPr txBox="1">
            <a:spLocks noGrp="1"/>
          </p:cNvSpPr>
          <p:nvPr>
            <p:ph type="sldNum" idx="12"/>
          </p:nvPr>
        </p:nvSpPr>
        <p:spPr>
          <a:xfrm>
            <a:off x="416862" y="92321"/>
            <a:ext cx="578387" cy="181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97" b="0" i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7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51033-563E-2EAC-3153-53DA32A3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8009EE-5356-7445-1DB0-AFF9E319C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FAC407-0EB8-0782-70BF-615C51DF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90901-432C-21CB-455E-C720C04D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6DA479-9B32-EDD7-5D02-C07B64ED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8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Титульник_D">
  <p:cSld name="5. Титульник_D">
    <p:bg>
      <p:bgPr>
        <a:solidFill>
          <a:srgbClr val="2A2A2A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4000"/>
            <a:ext cx="995249" cy="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308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Титульник_L">
  <p:cSld name="4. Титульник_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74000"/>
            <a:ext cx="995249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470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Титульник_Red">
  <p:cSld name="1.Титульник_Red">
    <p:bg>
      <p:bgPr>
        <a:solidFill>
          <a:srgbClr val="FF003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146"/>
          <p:cNvGrpSpPr/>
          <p:nvPr/>
        </p:nvGrpSpPr>
        <p:grpSpPr>
          <a:xfrm>
            <a:off x="190408" y="165029"/>
            <a:ext cx="11812713" cy="6492719"/>
            <a:chOff x="404812" y="350838"/>
            <a:chExt cx="25114319" cy="13803040"/>
          </a:xfrm>
        </p:grpSpPr>
        <p:sp>
          <p:nvSpPr>
            <p:cNvPr id="25" name="Google Shape;25;p146"/>
            <p:cNvSpPr/>
            <p:nvPr/>
          </p:nvSpPr>
          <p:spPr>
            <a:xfrm>
              <a:off x="24353773" y="350838"/>
              <a:ext cx="1138855" cy="1028255"/>
            </a:xfrm>
            <a:custGeom>
              <a:avLst/>
              <a:gdLst/>
              <a:ahLst/>
              <a:cxnLst/>
              <a:rect l="l" t="t" r="r" b="b"/>
              <a:pathLst>
                <a:path w="1138855" h="1028255" extrusionOk="0">
                  <a:moveTo>
                    <a:pt x="0" y="0"/>
                  </a:moveTo>
                  <a:lnTo>
                    <a:pt x="0" y="206598"/>
                  </a:lnTo>
                  <a:lnTo>
                    <a:pt x="444885" y="206598"/>
                  </a:lnTo>
                  <a:lnTo>
                    <a:pt x="444885" y="1028255"/>
                  </a:lnTo>
                  <a:lnTo>
                    <a:pt x="693968" y="1028255"/>
                  </a:lnTo>
                  <a:lnTo>
                    <a:pt x="693968" y="206598"/>
                  </a:lnTo>
                  <a:lnTo>
                    <a:pt x="1138855" y="206598"/>
                  </a:lnTo>
                  <a:lnTo>
                    <a:pt x="1138855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" name="Google Shape;26;p146"/>
            <p:cNvSpPr/>
            <p:nvPr/>
          </p:nvSpPr>
          <p:spPr>
            <a:xfrm>
              <a:off x="404812" y="354491"/>
              <a:ext cx="1369682" cy="1028254"/>
            </a:xfrm>
            <a:custGeom>
              <a:avLst/>
              <a:gdLst/>
              <a:ahLst/>
              <a:cxnLst/>
              <a:rect l="l" t="t" r="r" b="b"/>
              <a:pathLst>
                <a:path w="1369682" h="1028254" extrusionOk="0">
                  <a:moveTo>
                    <a:pt x="1012151" y="0"/>
                  </a:moveTo>
                  <a:lnTo>
                    <a:pt x="684774" y="680137"/>
                  </a:lnTo>
                  <a:lnTo>
                    <a:pt x="357397" y="0"/>
                  </a:lnTo>
                  <a:lnTo>
                    <a:pt x="0" y="0"/>
                  </a:lnTo>
                  <a:lnTo>
                    <a:pt x="0" y="1028255"/>
                  </a:lnTo>
                  <a:lnTo>
                    <a:pt x="250570" y="1028255"/>
                  </a:lnTo>
                  <a:lnTo>
                    <a:pt x="250570" y="292376"/>
                  </a:lnTo>
                  <a:lnTo>
                    <a:pt x="570510" y="914065"/>
                  </a:lnTo>
                  <a:lnTo>
                    <a:pt x="799038" y="914065"/>
                  </a:lnTo>
                  <a:lnTo>
                    <a:pt x="1119113" y="292376"/>
                  </a:lnTo>
                  <a:lnTo>
                    <a:pt x="1119113" y="1028255"/>
                  </a:lnTo>
                  <a:lnTo>
                    <a:pt x="1369683" y="1028255"/>
                  </a:lnTo>
                  <a:lnTo>
                    <a:pt x="1369683" y="0"/>
                  </a:lnTo>
                  <a:lnTo>
                    <a:pt x="101215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" name="Google Shape;27;p146"/>
            <p:cNvSpPr/>
            <p:nvPr/>
          </p:nvSpPr>
          <p:spPr>
            <a:xfrm>
              <a:off x="24421385" y="13125619"/>
              <a:ext cx="1097746" cy="1028259"/>
            </a:xfrm>
            <a:custGeom>
              <a:avLst/>
              <a:gdLst/>
              <a:ahLst/>
              <a:cxnLst/>
              <a:rect l="l" t="t" r="r" b="b"/>
              <a:pathLst>
                <a:path w="1097746" h="1028259" extrusionOk="0">
                  <a:moveTo>
                    <a:pt x="857589" y="678989"/>
                  </a:moveTo>
                  <a:cubicBezTo>
                    <a:pt x="852992" y="715384"/>
                    <a:pt x="836495" y="749208"/>
                    <a:pt x="810396" y="775050"/>
                  </a:cubicBezTo>
                  <a:cubicBezTo>
                    <a:pt x="783486" y="799674"/>
                    <a:pt x="750222" y="816450"/>
                    <a:pt x="714387" y="823621"/>
                  </a:cubicBezTo>
                  <a:cubicBezTo>
                    <a:pt x="662056" y="833904"/>
                    <a:pt x="608777" y="838775"/>
                    <a:pt x="555364" y="837963"/>
                  </a:cubicBezTo>
                  <a:cubicBezTo>
                    <a:pt x="498570" y="839045"/>
                    <a:pt x="441911" y="830656"/>
                    <a:pt x="387686" y="813474"/>
                  </a:cubicBezTo>
                  <a:cubicBezTo>
                    <a:pt x="343332" y="798997"/>
                    <a:pt x="305064" y="770179"/>
                    <a:pt x="278965" y="731349"/>
                  </a:cubicBezTo>
                  <a:cubicBezTo>
                    <a:pt x="252733" y="692519"/>
                    <a:pt x="239887" y="636506"/>
                    <a:pt x="239887" y="565340"/>
                  </a:cubicBezTo>
                  <a:lnTo>
                    <a:pt x="239887" y="464273"/>
                  </a:lnTo>
                  <a:cubicBezTo>
                    <a:pt x="239887" y="392566"/>
                    <a:pt x="253003" y="336553"/>
                    <a:pt x="278965" y="297723"/>
                  </a:cubicBezTo>
                  <a:cubicBezTo>
                    <a:pt x="305064" y="259028"/>
                    <a:pt x="343197" y="230209"/>
                    <a:pt x="387415" y="215733"/>
                  </a:cubicBezTo>
                  <a:cubicBezTo>
                    <a:pt x="441640" y="198415"/>
                    <a:pt x="498300" y="190162"/>
                    <a:pt x="555093" y="191109"/>
                  </a:cubicBezTo>
                  <a:cubicBezTo>
                    <a:pt x="608508" y="190298"/>
                    <a:pt x="661785" y="195168"/>
                    <a:pt x="714116" y="205586"/>
                  </a:cubicBezTo>
                  <a:cubicBezTo>
                    <a:pt x="749951" y="212756"/>
                    <a:pt x="783216" y="229533"/>
                    <a:pt x="810260" y="254022"/>
                  </a:cubicBezTo>
                  <a:cubicBezTo>
                    <a:pt x="836224" y="279864"/>
                    <a:pt x="852856" y="313688"/>
                    <a:pt x="857318" y="350083"/>
                  </a:cubicBezTo>
                  <a:lnTo>
                    <a:pt x="1097747" y="350083"/>
                  </a:lnTo>
                  <a:cubicBezTo>
                    <a:pt x="1093420" y="274316"/>
                    <a:pt x="1064482" y="201933"/>
                    <a:pt x="1015396" y="143891"/>
                  </a:cubicBezTo>
                  <a:cubicBezTo>
                    <a:pt x="966984" y="90584"/>
                    <a:pt x="904242" y="52295"/>
                    <a:pt x="834737" y="33624"/>
                  </a:cubicBezTo>
                  <a:cubicBezTo>
                    <a:pt x="743596" y="9541"/>
                    <a:pt x="649479" y="-1689"/>
                    <a:pt x="555228" y="205"/>
                  </a:cubicBezTo>
                  <a:cubicBezTo>
                    <a:pt x="440017" y="205"/>
                    <a:pt x="340087" y="16847"/>
                    <a:pt x="258277" y="49453"/>
                  </a:cubicBezTo>
                  <a:cubicBezTo>
                    <a:pt x="177278" y="80707"/>
                    <a:pt x="109531" y="138614"/>
                    <a:pt x="66123" y="213839"/>
                  </a:cubicBezTo>
                  <a:cubicBezTo>
                    <a:pt x="23798" y="286629"/>
                    <a:pt x="1487" y="383772"/>
                    <a:pt x="0" y="502968"/>
                  </a:cubicBezTo>
                  <a:lnTo>
                    <a:pt x="0" y="513927"/>
                  </a:lnTo>
                  <a:lnTo>
                    <a:pt x="12846" y="514468"/>
                  </a:lnTo>
                  <a:lnTo>
                    <a:pt x="0" y="514468"/>
                  </a:lnTo>
                  <a:lnTo>
                    <a:pt x="0" y="525292"/>
                  </a:lnTo>
                  <a:cubicBezTo>
                    <a:pt x="1487" y="644489"/>
                    <a:pt x="23798" y="741632"/>
                    <a:pt x="66123" y="814421"/>
                  </a:cubicBezTo>
                  <a:cubicBezTo>
                    <a:pt x="109531" y="889646"/>
                    <a:pt x="177278" y="947688"/>
                    <a:pt x="258277" y="978806"/>
                  </a:cubicBezTo>
                  <a:cubicBezTo>
                    <a:pt x="340222" y="1011548"/>
                    <a:pt x="440288" y="1028055"/>
                    <a:pt x="555228" y="1028055"/>
                  </a:cubicBezTo>
                  <a:cubicBezTo>
                    <a:pt x="649479" y="1029949"/>
                    <a:pt x="743596" y="1018719"/>
                    <a:pt x="834737" y="994636"/>
                  </a:cubicBezTo>
                  <a:cubicBezTo>
                    <a:pt x="904242" y="975966"/>
                    <a:pt x="966984" y="937677"/>
                    <a:pt x="1015396" y="884370"/>
                  </a:cubicBezTo>
                  <a:cubicBezTo>
                    <a:pt x="1064482" y="826462"/>
                    <a:pt x="1093420" y="754079"/>
                    <a:pt x="1097747" y="678178"/>
                  </a:cubicBezTo>
                  <a:lnTo>
                    <a:pt x="857589" y="67898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221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Титульник_Red (no text)">
  <p:cSld name="2. Титульник_Red (no text)">
    <p:bg>
      <p:bgPr>
        <a:solidFill>
          <a:srgbClr val="FF003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577" y="165029"/>
            <a:ext cx="11816616" cy="649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5128" y="5404004"/>
            <a:ext cx="4405757" cy="2072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0660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 Пустой+Лого_D">
  <p:cSld name="0. Пустой+Лого_D">
    <p:bg>
      <p:bgPr>
        <a:solidFill>
          <a:srgbClr val="2A2A2A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4000"/>
            <a:ext cx="995249" cy="38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 Пустой_L">
  <p:cSld name="0. Пустой_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0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. Пустой_D">
  <p:cSld name="0. Пустой_D">
    <p:bg>
      <p:bgPr>
        <a:solidFill>
          <a:srgbClr val="2A2A2A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0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1537A-0ED7-D2B3-738B-BB6B132F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88B99-3207-E017-174A-E54892101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4FF12B-2AD6-3E26-B5DA-ADA3DC2D4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29B983-3B9D-23AF-9AAF-0F57B706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F75118-CFA9-BEFD-B454-0A20C44CF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E0AC9B-652F-4375-2F8E-2FE03AD9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3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82FFA-C6C7-1C54-E1F4-2E8290E4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9C7AC8-8D5D-F5A7-B64B-42C47E39D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EF60E6-3B66-B276-D2D4-491CE5BC7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3EF69F-D575-4592-D16A-496E8CCD8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722BD3-2120-C6BF-077B-BB4DA84B9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29A1E2-6546-00BA-C062-D3DCD216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E2F4FC-1FC6-6679-956C-82B82FB1C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DBA770-22F5-09B0-4680-B31DB328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0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059E5-32EF-0B4C-3FB2-EB6A3128B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EBF05F-5AC0-AD72-F378-A21A618A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2DDF7C-4CA9-AF25-9A17-76DF340B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D8E4C2-BD2E-5C89-5280-0536EAB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4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3F75D4-F2A2-D95C-68D0-5C4384DC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4F50E0-F6E8-6BC5-A238-30606B5A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C2D47E-4C1C-F54A-7CEC-65CE6512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5DB12-0032-DAAF-1B1C-21E24F152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B485C-F315-3406-9F4A-28810ADF4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108ADF-6695-B642-ABF3-4D8AB8C1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F0C0E0-6A17-DD2E-0267-F455DB23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50296-698C-26F1-9A60-AF0D36DF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C6E5AE-0793-3DBA-53D6-0516D57D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0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63CFD-86DE-7601-EBD2-D5E3216E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A9C783-6AF9-23F7-90C6-929B4E839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60E2AA-6011-874F-9376-9D6D89200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3C4E86-25FC-741B-924A-01CA715D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5CCC4-3BCE-E2EA-A0CF-43555F75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CB50F1-CD24-852F-CDB8-DE5873B8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0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C0FD3-BA12-99A7-DB01-C5412A5E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4B36B-8696-0543-06B8-C3086F2A6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E422AB-6044-8C92-D080-D391577F7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0767-3B8F-4F8B-BA94-0100C738C43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A354F-E6DA-1829-1A2A-1A2F58873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20EAD-7EB8-9A62-B736-B315AFCC2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01708-8024-4F55-9B72-EC1D7A16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3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28"/>
          <p:cNvGrpSpPr/>
          <p:nvPr/>
        </p:nvGrpSpPr>
        <p:grpSpPr>
          <a:xfrm>
            <a:off x="11472476" y="58376"/>
            <a:ext cx="652181" cy="656232"/>
            <a:chOff x="8604357" y="43782"/>
            <a:chExt cx="489136" cy="492174"/>
          </a:xfrm>
        </p:grpSpPr>
        <p:sp>
          <p:nvSpPr>
            <p:cNvPr id="53" name="Google Shape;53;p128"/>
            <p:cNvSpPr/>
            <p:nvPr/>
          </p:nvSpPr>
          <p:spPr>
            <a:xfrm>
              <a:off x="8944846" y="43782"/>
              <a:ext cx="148647" cy="134161"/>
            </a:xfrm>
            <a:custGeom>
              <a:avLst/>
              <a:gdLst/>
              <a:ahLst/>
              <a:cxnLst/>
              <a:rect l="l" t="t" r="r" b="b"/>
              <a:pathLst>
                <a:path w="294036" h="265366" extrusionOk="0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4" name="Google Shape;54;p128"/>
            <p:cNvSpPr/>
            <p:nvPr/>
          </p:nvSpPr>
          <p:spPr>
            <a:xfrm>
              <a:off x="8604357" y="44167"/>
              <a:ext cx="177732" cy="133342"/>
            </a:xfrm>
            <a:custGeom>
              <a:avLst/>
              <a:gdLst/>
              <a:ahLst/>
              <a:cxnLst/>
              <a:rect l="l" t="t" r="r" b="b"/>
              <a:pathLst>
                <a:path w="351567" h="263747" extrusionOk="0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5" name="Google Shape;55;p128"/>
            <p:cNvSpPr/>
            <p:nvPr/>
          </p:nvSpPr>
          <p:spPr>
            <a:xfrm>
              <a:off x="8944846" y="396881"/>
              <a:ext cx="148503" cy="139075"/>
            </a:xfrm>
            <a:custGeom>
              <a:avLst/>
              <a:gdLst/>
              <a:ahLst/>
              <a:cxnLst/>
              <a:rect l="l" t="t" r="r" b="b"/>
              <a:pathLst>
                <a:path w="293751" h="275085" extrusionOk="0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4"/>
                <a:buFont typeface="Arial"/>
                <a:buNone/>
              </a:pPr>
              <a:endParaRPr sz="672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56" name="Google Shape;56;p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74000"/>
            <a:ext cx="995248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401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5">
          <p15:clr>
            <a:srgbClr val="F26B43"/>
          </p15:clr>
        </p15:guide>
        <p15:guide id="2" pos="174">
          <p15:clr>
            <a:srgbClr val="F26B43"/>
          </p15:clr>
        </p15:guide>
        <p15:guide id="3" pos="5573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pos="4445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orient="horz" pos="3174">
          <p15:clr>
            <a:srgbClr val="F26B43"/>
          </p15:clr>
        </p15:guide>
        <p15:guide id="13" pos="1315">
          <p15:clr>
            <a:srgbClr val="F26B43"/>
          </p15:clr>
        </p15:guide>
        <p15:guide id="14" pos="5397">
          <p15:clr>
            <a:srgbClr val="F26B43"/>
          </p15:clr>
        </p15:guide>
        <p15:guide id="15" orient="horz" pos="872">
          <p15:clr>
            <a:srgbClr val="5ACBF0"/>
          </p15:clr>
        </p15:guide>
        <p15:guide id="16" orient="horz" pos="2346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28"/>
          <p:cNvGrpSpPr/>
          <p:nvPr/>
        </p:nvGrpSpPr>
        <p:grpSpPr>
          <a:xfrm>
            <a:off x="11472476" y="58376"/>
            <a:ext cx="652181" cy="656232"/>
            <a:chOff x="8604357" y="43782"/>
            <a:chExt cx="489136" cy="492174"/>
          </a:xfrm>
        </p:grpSpPr>
        <p:sp>
          <p:nvSpPr>
            <p:cNvPr id="38" name="Google Shape;38;p128"/>
            <p:cNvSpPr/>
            <p:nvPr/>
          </p:nvSpPr>
          <p:spPr>
            <a:xfrm>
              <a:off x="8944846" y="43782"/>
              <a:ext cx="148647" cy="134161"/>
            </a:xfrm>
            <a:custGeom>
              <a:avLst/>
              <a:gdLst/>
              <a:ahLst/>
              <a:cxnLst/>
              <a:rect l="l" t="t" r="r" b="b"/>
              <a:pathLst>
                <a:path w="294036" h="265366" extrusionOk="0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" name="Google Shape;39;p128"/>
            <p:cNvSpPr/>
            <p:nvPr/>
          </p:nvSpPr>
          <p:spPr>
            <a:xfrm>
              <a:off x="8604357" y="44167"/>
              <a:ext cx="177732" cy="133342"/>
            </a:xfrm>
            <a:custGeom>
              <a:avLst/>
              <a:gdLst/>
              <a:ahLst/>
              <a:cxnLst/>
              <a:rect l="l" t="t" r="r" b="b"/>
              <a:pathLst>
                <a:path w="351567" h="263747" extrusionOk="0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" name="Google Shape;40;p128"/>
            <p:cNvSpPr/>
            <p:nvPr/>
          </p:nvSpPr>
          <p:spPr>
            <a:xfrm>
              <a:off x="8944846" y="396881"/>
              <a:ext cx="148503" cy="139075"/>
            </a:xfrm>
            <a:custGeom>
              <a:avLst/>
              <a:gdLst/>
              <a:ahLst/>
              <a:cxnLst/>
              <a:rect l="l" t="t" r="r" b="b"/>
              <a:pathLst>
                <a:path w="293751" h="275085" extrusionOk="0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1" name="Google Shape;41;p1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6474000"/>
            <a:ext cx="995248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996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5">
          <p15:clr>
            <a:srgbClr val="F26B43"/>
          </p15:clr>
        </p15:guide>
        <p15:guide id="2" pos="174">
          <p15:clr>
            <a:srgbClr val="F26B43"/>
          </p15:clr>
        </p15:guide>
        <p15:guide id="3" pos="5573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pos="4445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orient="horz" pos="3174">
          <p15:clr>
            <a:srgbClr val="F26B43"/>
          </p15:clr>
        </p15:guide>
        <p15:guide id="13" pos="1315">
          <p15:clr>
            <a:srgbClr val="F26B43"/>
          </p15:clr>
        </p15:guide>
        <p15:guide id="14" pos="5397">
          <p15:clr>
            <a:srgbClr val="F26B43"/>
          </p15:clr>
        </p15:guide>
        <p15:guide id="15" orient="horz" pos="872">
          <p15:clr>
            <a:srgbClr val="5ACBF0"/>
          </p15:clr>
        </p15:guide>
        <p15:guide id="16" orient="horz" pos="2346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28"/>
          <p:cNvGrpSpPr/>
          <p:nvPr/>
        </p:nvGrpSpPr>
        <p:grpSpPr>
          <a:xfrm>
            <a:off x="11472477" y="58376"/>
            <a:ext cx="652182" cy="656231"/>
            <a:chOff x="8604357" y="43782"/>
            <a:chExt cx="489136" cy="492174"/>
          </a:xfrm>
        </p:grpSpPr>
        <p:sp>
          <p:nvSpPr>
            <p:cNvPr id="38" name="Google Shape;38;p128"/>
            <p:cNvSpPr/>
            <p:nvPr/>
          </p:nvSpPr>
          <p:spPr>
            <a:xfrm>
              <a:off x="8944846" y="43782"/>
              <a:ext cx="148647" cy="134161"/>
            </a:xfrm>
            <a:custGeom>
              <a:avLst/>
              <a:gdLst/>
              <a:ahLst/>
              <a:cxnLst/>
              <a:rect l="l" t="t" r="r" b="b"/>
              <a:pathLst>
                <a:path w="294036" h="265366" extrusionOk="0">
                  <a:moveTo>
                    <a:pt x="0" y="0"/>
                  </a:moveTo>
                  <a:lnTo>
                    <a:pt x="0" y="53340"/>
                  </a:lnTo>
                  <a:lnTo>
                    <a:pt x="114871" y="53340"/>
                  </a:lnTo>
                  <a:lnTo>
                    <a:pt x="114871" y="261938"/>
                  </a:lnTo>
                  <a:lnTo>
                    <a:pt x="114871" y="265367"/>
                  </a:lnTo>
                  <a:lnTo>
                    <a:pt x="179165" y="265367"/>
                  </a:lnTo>
                  <a:lnTo>
                    <a:pt x="179165" y="53340"/>
                  </a:lnTo>
                  <a:lnTo>
                    <a:pt x="294037" y="53340"/>
                  </a:lnTo>
                  <a:lnTo>
                    <a:pt x="294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" name="Google Shape;39;p128"/>
            <p:cNvSpPr/>
            <p:nvPr/>
          </p:nvSpPr>
          <p:spPr>
            <a:xfrm>
              <a:off x="8604357" y="44167"/>
              <a:ext cx="177732" cy="133342"/>
            </a:xfrm>
            <a:custGeom>
              <a:avLst/>
              <a:gdLst/>
              <a:ahLst/>
              <a:cxnLst/>
              <a:rect l="l" t="t" r="r" b="b"/>
              <a:pathLst>
                <a:path w="351567" h="263747" extrusionOk="0">
                  <a:moveTo>
                    <a:pt x="259747" y="0"/>
                  </a:moveTo>
                  <a:lnTo>
                    <a:pt x="175736" y="174498"/>
                  </a:lnTo>
                  <a:lnTo>
                    <a:pt x="91726" y="0"/>
                  </a:lnTo>
                  <a:lnTo>
                    <a:pt x="0" y="0"/>
                  </a:lnTo>
                  <a:lnTo>
                    <a:pt x="0" y="263747"/>
                  </a:lnTo>
                  <a:lnTo>
                    <a:pt x="64294" y="263747"/>
                  </a:lnTo>
                  <a:lnTo>
                    <a:pt x="64294" y="74962"/>
                  </a:lnTo>
                  <a:lnTo>
                    <a:pt x="146399" y="234505"/>
                  </a:lnTo>
                  <a:lnTo>
                    <a:pt x="205073" y="234505"/>
                  </a:lnTo>
                  <a:lnTo>
                    <a:pt x="287179" y="74962"/>
                  </a:lnTo>
                  <a:lnTo>
                    <a:pt x="287179" y="263747"/>
                  </a:lnTo>
                  <a:lnTo>
                    <a:pt x="351568" y="263747"/>
                  </a:lnTo>
                  <a:lnTo>
                    <a:pt x="351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0" name="Google Shape;40;p128"/>
            <p:cNvSpPr/>
            <p:nvPr/>
          </p:nvSpPr>
          <p:spPr>
            <a:xfrm>
              <a:off x="8944846" y="396881"/>
              <a:ext cx="148503" cy="139075"/>
            </a:xfrm>
            <a:custGeom>
              <a:avLst/>
              <a:gdLst/>
              <a:ahLst/>
              <a:cxnLst/>
              <a:rect l="l" t="t" r="r" b="b"/>
              <a:pathLst>
                <a:path w="293751" h="275085" extrusionOk="0">
                  <a:moveTo>
                    <a:pt x="229457" y="181596"/>
                  </a:moveTo>
                  <a:cubicBezTo>
                    <a:pt x="228219" y="191312"/>
                    <a:pt x="223838" y="200360"/>
                    <a:pt x="216884" y="207314"/>
                  </a:cubicBezTo>
                  <a:cubicBezTo>
                    <a:pt x="209645" y="213886"/>
                    <a:pt x="200787" y="218363"/>
                    <a:pt x="191167" y="220268"/>
                  </a:cubicBezTo>
                  <a:cubicBezTo>
                    <a:pt x="177165" y="223030"/>
                    <a:pt x="162877" y="224363"/>
                    <a:pt x="148590" y="224173"/>
                  </a:cubicBezTo>
                  <a:cubicBezTo>
                    <a:pt x="133350" y="224459"/>
                    <a:pt x="118205" y="222268"/>
                    <a:pt x="103727" y="217601"/>
                  </a:cubicBezTo>
                  <a:cubicBezTo>
                    <a:pt x="91821" y="213695"/>
                    <a:pt x="81629" y="205980"/>
                    <a:pt x="74581" y="195693"/>
                  </a:cubicBezTo>
                  <a:cubicBezTo>
                    <a:pt x="67532" y="185311"/>
                    <a:pt x="64103" y="170357"/>
                    <a:pt x="64103" y="151307"/>
                  </a:cubicBezTo>
                  <a:lnTo>
                    <a:pt x="64103" y="124256"/>
                  </a:lnTo>
                  <a:cubicBezTo>
                    <a:pt x="64103" y="105015"/>
                    <a:pt x="67627" y="90061"/>
                    <a:pt x="74581" y="79679"/>
                  </a:cubicBezTo>
                  <a:cubicBezTo>
                    <a:pt x="81534" y="69296"/>
                    <a:pt x="91726" y="61581"/>
                    <a:pt x="103632" y="57771"/>
                  </a:cubicBezTo>
                  <a:cubicBezTo>
                    <a:pt x="118110" y="53104"/>
                    <a:pt x="133255" y="50913"/>
                    <a:pt x="148495" y="51199"/>
                  </a:cubicBezTo>
                  <a:cubicBezTo>
                    <a:pt x="162782" y="51008"/>
                    <a:pt x="177070" y="52247"/>
                    <a:pt x="191071" y="55009"/>
                  </a:cubicBezTo>
                  <a:cubicBezTo>
                    <a:pt x="200692" y="56914"/>
                    <a:pt x="209550" y="61391"/>
                    <a:pt x="216789" y="67963"/>
                  </a:cubicBezTo>
                  <a:cubicBezTo>
                    <a:pt x="223742" y="74916"/>
                    <a:pt x="228219" y="83965"/>
                    <a:pt x="229362" y="93680"/>
                  </a:cubicBezTo>
                  <a:lnTo>
                    <a:pt x="293751" y="93680"/>
                  </a:lnTo>
                  <a:cubicBezTo>
                    <a:pt x="292608" y="73392"/>
                    <a:pt x="284893" y="54056"/>
                    <a:pt x="271748" y="38531"/>
                  </a:cubicBezTo>
                  <a:cubicBezTo>
                    <a:pt x="258794" y="24243"/>
                    <a:pt x="242030" y="14051"/>
                    <a:pt x="223361" y="9003"/>
                  </a:cubicBezTo>
                  <a:cubicBezTo>
                    <a:pt x="198977" y="2526"/>
                    <a:pt x="173736" y="-427"/>
                    <a:pt x="148590" y="50"/>
                  </a:cubicBezTo>
                  <a:cubicBezTo>
                    <a:pt x="117729" y="50"/>
                    <a:pt x="90964" y="4526"/>
                    <a:pt x="69152" y="13194"/>
                  </a:cubicBezTo>
                  <a:cubicBezTo>
                    <a:pt x="47435" y="21576"/>
                    <a:pt x="29337" y="37102"/>
                    <a:pt x="17717" y="57200"/>
                  </a:cubicBezTo>
                  <a:cubicBezTo>
                    <a:pt x="6382" y="76631"/>
                    <a:pt x="381" y="102634"/>
                    <a:pt x="0" y="134543"/>
                  </a:cubicBezTo>
                  <a:lnTo>
                    <a:pt x="0" y="137495"/>
                  </a:lnTo>
                  <a:lnTo>
                    <a:pt x="3429" y="137591"/>
                  </a:lnTo>
                  <a:lnTo>
                    <a:pt x="0" y="137591"/>
                  </a:lnTo>
                  <a:lnTo>
                    <a:pt x="0" y="140543"/>
                  </a:lnTo>
                  <a:cubicBezTo>
                    <a:pt x="381" y="172452"/>
                    <a:pt x="6382" y="198360"/>
                    <a:pt x="17717" y="217886"/>
                  </a:cubicBezTo>
                  <a:cubicBezTo>
                    <a:pt x="29337" y="237984"/>
                    <a:pt x="47435" y="253510"/>
                    <a:pt x="69152" y="261892"/>
                  </a:cubicBezTo>
                  <a:cubicBezTo>
                    <a:pt x="91059" y="270655"/>
                    <a:pt x="117824" y="275036"/>
                    <a:pt x="148590" y="275036"/>
                  </a:cubicBezTo>
                  <a:cubicBezTo>
                    <a:pt x="173831" y="275513"/>
                    <a:pt x="198977" y="272560"/>
                    <a:pt x="223361" y="266083"/>
                  </a:cubicBezTo>
                  <a:cubicBezTo>
                    <a:pt x="241935" y="261130"/>
                    <a:pt x="258794" y="250843"/>
                    <a:pt x="271748" y="236555"/>
                  </a:cubicBezTo>
                  <a:cubicBezTo>
                    <a:pt x="284893" y="221030"/>
                    <a:pt x="292608" y="201694"/>
                    <a:pt x="293751" y="181406"/>
                  </a:cubicBezTo>
                  <a:lnTo>
                    <a:pt x="229457" y="1815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7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1" name="Google Shape;41;p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474000"/>
            <a:ext cx="995249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3073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5">
          <p15:clr>
            <a:srgbClr val="F26B43"/>
          </p15:clr>
        </p15:guide>
        <p15:guide id="2" pos="174">
          <p15:clr>
            <a:srgbClr val="F26B43"/>
          </p15:clr>
        </p15:guide>
        <p15:guide id="3" pos="5573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pos="4445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orient="horz" pos="3174">
          <p15:clr>
            <a:srgbClr val="F26B43"/>
          </p15:clr>
        </p15:guide>
        <p15:guide id="13" pos="1315">
          <p15:clr>
            <a:srgbClr val="F26B43"/>
          </p15:clr>
        </p15:guide>
        <p15:guide id="14" pos="5397">
          <p15:clr>
            <a:srgbClr val="F26B43"/>
          </p15:clr>
        </p15:guide>
        <p15:guide id="15" orient="horz" pos="872">
          <p15:clr>
            <a:srgbClr val="5ACBF0"/>
          </p15:clr>
        </p15:guide>
        <p15:guide id="16" orient="horz" pos="2346">
          <p15:clr>
            <a:srgbClr val="5ACBF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16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5">
          <p15:clr>
            <a:srgbClr val="F26B43"/>
          </p15:clr>
        </p15:guide>
        <p15:guide id="2" pos="174">
          <p15:clr>
            <a:srgbClr val="F26B43"/>
          </p15:clr>
        </p15:guide>
        <p15:guide id="3" pos="5573">
          <p15:clr>
            <a:srgbClr val="F26B43"/>
          </p15:clr>
        </p15:guide>
        <p15:guide id="4" orient="horz" pos="182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pos="4445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orient="horz" pos="3174">
          <p15:clr>
            <a:srgbClr val="F26B43"/>
          </p15:clr>
        </p15:guide>
        <p15:guide id="13" pos="14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1_8A8D0F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1C247FBE-10B3-F0F7-FA69-414BE2288A53}"/>
              </a:ext>
            </a:extLst>
          </p:cNvPr>
          <p:cNvSpPr txBox="1">
            <a:spLocks/>
          </p:cNvSpPr>
          <p:nvPr/>
        </p:nvSpPr>
        <p:spPr>
          <a:xfrm>
            <a:off x="10433051" y="6571212"/>
            <a:ext cx="1363133" cy="20342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ru-RU"/>
            </a:defPPr>
            <a:lvl1pPr marL="0" algn="r" defTabSz="725507" rtl="0" eaLnBrk="1" latinLnBrk="0" hangingPunct="1">
              <a:defRPr lang="en-RU" sz="700" b="0" i="0" kern="1200" spc="25" baseline="0">
                <a:solidFill>
                  <a:schemeClr val="bg1"/>
                </a:solidFill>
                <a:latin typeface="MTS Text" panose="020B0306020102020303" pitchFamily="34" charset="0"/>
                <a:ea typeface="MTS Text" panose="020B0306020102020303" pitchFamily="34" charset="0"/>
                <a:cs typeface="+mn-cs"/>
              </a:defRPr>
            </a:lvl1pPr>
            <a:lvl2pPr marL="362754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5507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8261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51015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13769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6523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39277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2030" algn="l" defTabSz="725507" rtl="0" eaLnBrk="1" latinLnBrk="0" hangingPunct="1">
              <a:defRPr sz="142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7318">
              <a:defRPr/>
            </a:pPr>
            <a:endParaRPr lang="ru-RU" sz="1333" spc="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4056E8-A912-5A91-7D18-E8031049A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00" y="0"/>
            <a:ext cx="768000" cy="76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07D3DF-65D2-5946-706F-E91B2C3D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000"/>
            <a:ext cx="995248" cy="384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E4A0C-F982-74AB-80A6-5999546CA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3399" y="2584907"/>
            <a:ext cx="1470607" cy="9384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9DA06-A81D-E054-6BE4-105A155C4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339" y="1065856"/>
            <a:ext cx="1124355" cy="9403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279635-505E-CDEC-18C5-6A9C4DC5C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3633" y="2568345"/>
            <a:ext cx="1554827" cy="15764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0A3C01-37D4-216C-987F-BC33A1227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0561" y="3322263"/>
            <a:ext cx="1425923" cy="7168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16A6C4-1DDD-30A9-948C-2DBBEBB6A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775" y="1763871"/>
            <a:ext cx="744153" cy="7401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3C7614-2A6C-2F9E-4307-10953EC98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063" y="4410873"/>
            <a:ext cx="1083400" cy="47930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A368EA9-8BC2-780B-CFA7-1FC71B818EE4}"/>
              </a:ext>
            </a:extLst>
          </p:cNvPr>
          <p:cNvSpPr txBox="1">
            <a:spLocks/>
          </p:cNvSpPr>
          <p:nvPr/>
        </p:nvSpPr>
        <p:spPr>
          <a:xfrm>
            <a:off x="383119" y="772585"/>
            <a:ext cx="7938948" cy="1754326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marR="0" indent="0" algn="l" defTabSz="725645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1" i="0" kern="0" cap="all" spc="-53" baseline="0">
                <a:solidFill>
                  <a:schemeClr val="bg1"/>
                </a:solidFill>
                <a:latin typeface="Arial "/>
                <a:ea typeface="MTS Wide Medium" panose="020B0306020102020303" pitchFamily="34" charset="0"/>
                <a:cs typeface="Arial 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/>
              <a:t>Обучение врачей </a:t>
            </a:r>
            <a:br>
              <a:rPr lang="ru-RU" dirty="0"/>
            </a:br>
            <a:r>
              <a:rPr lang="ru-RU" dirty="0"/>
              <a:t>и фармацевтов </a:t>
            </a:r>
            <a:r>
              <a:rPr lang="en-US" dirty="0"/>
              <a:t>Soft skills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и цифровым навыкам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8E1D269-8610-BF8A-F758-5CF769BC1C07}"/>
              </a:ext>
            </a:extLst>
          </p:cNvPr>
          <p:cNvSpPr txBox="1">
            <a:spLocks/>
          </p:cNvSpPr>
          <p:nvPr/>
        </p:nvSpPr>
        <p:spPr>
          <a:xfrm>
            <a:off x="383118" y="2712442"/>
            <a:ext cx="5232401" cy="698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684213" rtl="0" eaLnBrk="1" fontAlgn="base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defRPr lang="en-GB" sz="1400" b="1" i="0" kern="1200" spc="25" baseline="0" smtClean="0">
                <a:solidFill>
                  <a:schemeClr val="bg1"/>
                </a:solidFill>
                <a:latin typeface="+mn-lt"/>
                <a:ea typeface="MTS Text Medium" panose="020B0306020102020303" pitchFamily="34" charset="0"/>
                <a:cs typeface="Arial" panose="020B0604020202020204" pitchFamily="34" charset="0"/>
              </a:defRPr>
            </a:lvl1pPr>
            <a:lvl2pPr algn="l" defTabSz="68421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lang="en-GB" sz="988" b="0" i="0" kern="120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  <a:cs typeface="Arial" panose="020B0604020202020204" pitchFamily="34" charset="0"/>
              </a:defRPr>
            </a:lvl2pPr>
            <a:lvl3pPr algn="l" defTabSz="68421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lang="en-GB" sz="988" b="0" i="0" kern="120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  <a:cs typeface="Arial" panose="020B0604020202020204" pitchFamily="34" charset="0"/>
              </a:defRPr>
            </a:lvl3pPr>
            <a:lvl4pPr algn="l" defTabSz="68421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lang="en-GB" sz="988" b="0" i="0" kern="1200" smtClean="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  <a:cs typeface="Arial" panose="020B0604020202020204" pitchFamily="34" charset="0"/>
              </a:defRPr>
            </a:lvl4pPr>
            <a:lvl5pPr algn="l" defTabSz="684213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defRPr lang="en-RU" sz="988" b="0" i="0" kern="1200">
                <a:solidFill>
                  <a:schemeClr val="bg1"/>
                </a:solidFill>
                <a:latin typeface="MTS Text Medium" panose="020B0306020102020303" pitchFamily="34" charset="0"/>
                <a:ea typeface="MTS Text Medium" panose="020B0306020102020303" pitchFamily="34" charset="0"/>
                <a:cs typeface="Arial" panose="020B0604020202020204" pitchFamily="34" charset="0"/>
              </a:defRPr>
            </a:lvl5pPr>
            <a:lvl6pPr marL="1885781" indent="-171435" algn="l" defTabSz="685739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51" indent="-171435" algn="l" defTabSz="685739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19" indent="-171435" algn="l" defTabSz="685739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388" indent="-171435" algn="l" defTabSz="685739" rtl="0" eaLnBrk="1" latinLnBrk="0" hangingPunct="1">
              <a:lnSpc>
                <a:spcPct val="90000"/>
              </a:lnSpc>
              <a:spcBef>
                <a:spcPts val="374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1867" dirty="0"/>
              <a:t>Алексей Нечипорук</a:t>
            </a:r>
            <a:br>
              <a:rPr lang="ru-RU" sz="1867" dirty="0"/>
            </a:br>
            <a:r>
              <a:rPr lang="ru-RU" sz="1867" dirty="0"/>
              <a:t>Директор по индустрии </a:t>
            </a:r>
            <a:br>
              <a:rPr lang="ru-RU" sz="1867" dirty="0"/>
            </a:br>
            <a:r>
              <a:rPr lang="ru-RU" sz="1867" dirty="0"/>
              <a:t>здравоохранения МТС Линк</a:t>
            </a:r>
            <a:endParaRPr lang="en-RU" sz="1867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173E8D-D99C-6473-FC36-73F2B78ED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8580" y="4226689"/>
            <a:ext cx="1489749" cy="165480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A73CFD-073B-4F65-3A95-07AAD342BB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5479" y="4389835"/>
            <a:ext cx="1489748" cy="12825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F7DEE7-9F8A-8041-F5F8-A194724812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6264" y="5313991"/>
            <a:ext cx="1333193" cy="71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5"/>
          <p:cNvSpPr txBox="1">
            <a:spLocks noGrp="1"/>
          </p:cNvSpPr>
          <p:nvPr>
            <p:ph type="sldNum" idx="12"/>
          </p:nvPr>
        </p:nvSpPr>
        <p:spPr>
          <a:xfrm>
            <a:off x="431966" y="101196"/>
            <a:ext cx="576849" cy="18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6000">
              <a:buClr>
                <a:srgbClr val="000000"/>
              </a:buClr>
            </a:pPr>
            <a:fld id="{00000000-1234-1234-1234-123412341234}" type="slidenum">
              <a:rPr lang="ru-RU" kern="0"/>
              <a:pPr defTabSz="1216000">
                <a:buClr>
                  <a:srgbClr val="000000"/>
                </a:buClr>
              </a:pPr>
              <a:t>2</a:t>
            </a:fld>
            <a:endParaRPr kern="0"/>
          </a:p>
        </p:txBody>
      </p:sp>
      <p:sp>
        <p:nvSpPr>
          <p:cNvPr id="1047" name="Google Shape;1047;p45"/>
          <p:cNvSpPr txBox="1"/>
          <p:nvPr/>
        </p:nvSpPr>
        <p:spPr>
          <a:xfrm>
            <a:off x="355205" y="1786654"/>
            <a:ext cx="5740796" cy="147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6000">
              <a:spcBef>
                <a:spcPts val="532"/>
              </a:spcBef>
              <a:buClr>
                <a:srgbClr val="000000"/>
              </a:buClr>
            </a:pPr>
            <a:r>
              <a:rPr lang="ru-RU" sz="1330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Наши продукты входят в экосистему цифровых сервисов МТС</a:t>
            </a:r>
            <a:br>
              <a:rPr lang="ru-RU" sz="1330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</a:br>
            <a:r>
              <a:rPr lang="ru-RU" sz="1330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и позволяют:</a:t>
            </a:r>
          </a:p>
          <a:p>
            <a:pPr defTabSz="1216000">
              <a:spcBef>
                <a:spcPts val="532"/>
              </a:spcBef>
              <a:buClr>
                <a:srgbClr val="000000"/>
              </a:buClr>
            </a:pPr>
            <a:endParaRPr lang="ru-RU" sz="1330" b="1" kern="0" dirty="0">
              <a:solidFill>
                <a:srgbClr val="2A2A2A"/>
              </a:solidFill>
              <a:latin typeface="Arial"/>
              <a:cs typeface="Arial"/>
              <a:sym typeface="Arial"/>
            </a:endParaRPr>
          </a:p>
          <a:p>
            <a:pPr marL="191496" indent="-191496" defTabSz="1216000">
              <a:spcBef>
                <a:spcPts val="266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0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Проводить онлайн-встречи, совещания и вебинары</a:t>
            </a:r>
          </a:p>
          <a:p>
            <a:pPr marL="191496" indent="-191496" defTabSz="1216000">
              <a:spcBef>
                <a:spcPts val="266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0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Создавать онлайн-курсы и смешанные учебные программы</a:t>
            </a:r>
          </a:p>
          <a:p>
            <a:pPr marL="191496" indent="-191496" defTabSz="1216000">
              <a:spcBef>
                <a:spcPts val="266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0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Организовывать масштабные онлайн- и гибридные мероприятия</a:t>
            </a:r>
            <a:endParaRPr lang="ru-RU" sz="1197" kern="0" dirty="0">
              <a:solidFill>
                <a:srgbClr val="2A2A2A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0" name="Google Shape;1050;p45"/>
          <p:cNvSpPr txBox="1"/>
          <p:nvPr/>
        </p:nvSpPr>
        <p:spPr>
          <a:xfrm>
            <a:off x="399192" y="775079"/>
            <a:ext cx="9000583" cy="65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6000">
              <a:buClr>
                <a:srgbClr val="000000"/>
              </a:buClr>
            </a:pPr>
            <a:r>
              <a:rPr lang="ru-RU" sz="3724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МТС Линк в цифрах</a:t>
            </a:r>
          </a:p>
        </p:txBody>
      </p:sp>
      <p:sp>
        <p:nvSpPr>
          <p:cNvPr id="10" name="Google Shape;916;p37">
            <a:extLst>
              <a:ext uri="{FF2B5EF4-FFF2-40B4-BE49-F238E27FC236}">
                <a16:creationId xmlns:a16="http://schemas.microsoft.com/office/drawing/2014/main" id="{4A551BA8-5EBA-4EB9-A725-E5CEE50BEDB5}"/>
              </a:ext>
            </a:extLst>
          </p:cNvPr>
          <p:cNvSpPr txBox="1"/>
          <p:nvPr/>
        </p:nvSpPr>
        <p:spPr>
          <a:xfrm>
            <a:off x="355204" y="4978502"/>
            <a:ext cx="11425817" cy="102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771" rIns="0" bIns="60771" anchor="t" anchorCtr="0">
            <a:spAutoFit/>
          </a:bodyPr>
          <a:lstStyle/>
          <a:p>
            <a:pPr defTabSz="1216000">
              <a:buClr>
                <a:srgbClr val="000000"/>
              </a:buClr>
            </a:pP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МТС Линк (</a:t>
            </a:r>
            <a:r>
              <a:rPr lang="ru-RU" sz="1463" kern="0" dirty="0" err="1">
                <a:solidFill>
                  <a:srgbClr val="949494"/>
                </a:solidFill>
                <a:latin typeface="Arial"/>
                <a:cs typeface="Arial"/>
                <a:sym typeface="Arial"/>
              </a:rPr>
              <a:t>ex</a:t>
            </a: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. </a:t>
            </a:r>
            <a:r>
              <a:rPr lang="ru-RU" sz="1463" kern="0" dirty="0" err="1">
                <a:solidFill>
                  <a:srgbClr val="949494"/>
                </a:solidFill>
                <a:latin typeface="Arial"/>
                <a:cs typeface="Arial"/>
                <a:sym typeface="Arial"/>
              </a:rPr>
              <a:t>Webinar</a:t>
            </a: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 Group) </a:t>
            </a:r>
          </a:p>
          <a:p>
            <a:pPr marL="218873" indent="-218873" defTabSz="12160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победитель в номинации «Лучшая цифровая платформа» по версии CIPR Digital — 2023</a:t>
            </a:r>
          </a:p>
          <a:p>
            <a:pPr marL="218873" indent="-218873" defTabSz="12160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победитель премии </a:t>
            </a:r>
            <a:r>
              <a:rPr lang="ru-RU" sz="1463" kern="0" dirty="0" err="1">
                <a:solidFill>
                  <a:srgbClr val="949494"/>
                </a:solidFill>
                <a:latin typeface="Arial"/>
                <a:cs typeface="Arial"/>
                <a:sym typeface="Arial"/>
              </a:rPr>
              <a:t>Kazan</a:t>
            </a:r>
            <a:r>
              <a:rPr lang="ru-RU" sz="1463" kern="0" dirty="0">
                <a:solidFill>
                  <a:srgbClr val="949494"/>
                </a:solidFill>
                <a:latin typeface="Arial"/>
                <a:cs typeface="Arial"/>
                <a:sym typeface="Arial"/>
              </a:rPr>
              <a:t> Digital Week — 2023 в номинации «IT-лидер в инновациях, интегрированных в бизнес»</a:t>
            </a:r>
          </a:p>
          <a:p>
            <a:pPr defTabSz="1216000">
              <a:buClr>
                <a:srgbClr val="000000"/>
              </a:buClr>
            </a:pPr>
            <a:endParaRPr sz="1463" kern="0" dirty="0">
              <a:solidFill>
                <a:srgbClr val="94949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917;p37">
            <a:extLst>
              <a:ext uri="{FF2B5EF4-FFF2-40B4-BE49-F238E27FC236}">
                <a16:creationId xmlns:a16="http://schemas.microsoft.com/office/drawing/2014/main" id="{C5B09A10-F999-49A5-A3A2-02C9C4F6E1F6}"/>
              </a:ext>
            </a:extLst>
          </p:cNvPr>
          <p:cNvSpPr/>
          <p:nvPr/>
        </p:nvSpPr>
        <p:spPr>
          <a:xfrm>
            <a:off x="6575205" y="1776672"/>
            <a:ext cx="2602907" cy="861702"/>
          </a:xfrm>
          <a:prstGeom prst="roundRect">
            <a:avLst>
              <a:gd name="adj" fmla="val 50000"/>
            </a:avLst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75" tIns="60771" rIns="121575" bIns="60771" anchor="ctr" anchorCtr="0">
            <a:noAutofit/>
          </a:bodyPr>
          <a:lstStyle/>
          <a:p>
            <a:pPr algn="ctr" defTabSz="1216000">
              <a:buClr>
                <a:srgbClr val="000000"/>
              </a:buClr>
            </a:pPr>
            <a: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2 МЛН+</a:t>
            </a:r>
            <a:b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</a:br>
            <a:r>
              <a:rPr lang="ru-RU" sz="1063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МЕРОПРИЯТИЙ ЕЖЕГОДНО</a:t>
            </a:r>
            <a:endParaRPr sz="2659" kern="0" dirty="0">
              <a:solidFill>
                <a:srgbClr val="8743D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917;p37">
            <a:extLst>
              <a:ext uri="{FF2B5EF4-FFF2-40B4-BE49-F238E27FC236}">
                <a16:creationId xmlns:a16="http://schemas.microsoft.com/office/drawing/2014/main" id="{204057C6-134C-490E-ACAE-A2D325A92A9E}"/>
              </a:ext>
            </a:extLst>
          </p:cNvPr>
          <p:cNvSpPr/>
          <p:nvPr/>
        </p:nvSpPr>
        <p:spPr>
          <a:xfrm>
            <a:off x="9359160" y="1776672"/>
            <a:ext cx="2421860" cy="861702"/>
          </a:xfrm>
          <a:prstGeom prst="roundRect">
            <a:avLst>
              <a:gd name="adj" fmla="val 50000"/>
            </a:avLst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75" tIns="60771" rIns="121575" bIns="60771" anchor="ctr" anchorCtr="0">
            <a:noAutofit/>
          </a:bodyPr>
          <a:lstStyle/>
          <a:p>
            <a:pPr algn="ctr" defTabSz="1216000">
              <a:buClr>
                <a:srgbClr val="000000"/>
              </a:buClr>
            </a:pPr>
            <a: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99,95%</a:t>
            </a:r>
            <a:b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</a:br>
            <a:r>
              <a:rPr lang="ru-RU" sz="1063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ДОСТУПНОСТЬ СЕРВИСОВ</a:t>
            </a:r>
            <a:endParaRPr sz="2659" kern="0" dirty="0">
              <a:solidFill>
                <a:srgbClr val="8743D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917;p37">
            <a:extLst>
              <a:ext uri="{FF2B5EF4-FFF2-40B4-BE49-F238E27FC236}">
                <a16:creationId xmlns:a16="http://schemas.microsoft.com/office/drawing/2014/main" id="{CD224F7B-A6A2-4141-B1FE-1A86B39B79AE}"/>
              </a:ext>
            </a:extLst>
          </p:cNvPr>
          <p:cNvSpPr/>
          <p:nvPr/>
        </p:nvSpPr>
        <p:spPr>
          <a:xfrm>
            <a:off x="6575206" y="2829352"/>
            <a:ext cx="2602909" cy="861702"/>
          </a:xfrm>
          <a:prstGeom prst="roundRect">
            <a:avLst>
              <a:gd name="adj" fmla="val 50000"/>
            </a:avLst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75" tIns="60771" rIns="121575" bIns="60771" anchor="ctr" anchorCtr="0">
            <a:noAutofit/>
          </a:bodyPr>
          <a:lstStyle/>
          <a:p>
            <a:pPr algn="ctr" defTabSz="1216000">
              <a:buClr>
                <a:srgbClr val="000000"/>
              </a:buClr>
            </a:pPr>
            <a: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10 000+</a:t>
            </a:r>
            <a:b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</a:br>
            <a:r>
              <a:rPr lang="ru-RU" sz="1063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КЛИЕНТОВ</a:t>
            </a:r>
            <a:endParaRPr sz="2659" kern="0" dirty="0">
              <a:solidFill>
                <a:srgbClr val="8743D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917;p37">
            <a:extLst>
              <a:ext uri="{FF2B5EF4-FFF2-40B4-BE49-F238E27FC236}">
                <a16:creationId xmlns:a16="http://schemas.microsoft.com/office/drawing/2014/main" id="{51C208FC-16C3-4CFE-9172-434BB7B57DE3}"/>
              </a:ext>
            </a:extLst>
          </p:cNvPr>
          <p:cNvSpPr/>
          <p:nvPr/>
        </p:nvSpPr>
        <p:spPr>
          <a:xfrm>
            <a:off x="9359161" y="2821384"/>
            <a:ext cx="2421860" cy="861702"/>
          </a:xfrm>
          <a:prstGeom prst="roundRect">
            <a:avLst>
              <a:gd name="adj" fmla="val 50000"/>
            </a:avLst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75" tIns="60771" rIns="121575" bIns="60771" anchor="ctr" anchorCtr="0">
            <a:noAutofit/>
          </a:bodyPr>
          <a:lstStyle/>
          <a:p>
            <a:pPr algn="ctr" defTabSz="1216000">
              <a:buClr>
                <a:srgbClr val="000000"/>
              </a:buClr>
            </a:pPr>
            <a: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15 ЛЕТ</a:t>
            </a:r>
            <a:b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</a:br>
            <a:r>
              <a:rPr lang="ru-RU" sz="1063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НА РЫНКЕ</a:t>
            </a:r>
            <a:endParaRPr lang="ru-RU" sz="2659" kern="0" dirty="0">
              <a:solidFill>
                <a:srgbClr val="8743DD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917;p37">
            <a:extLst>
              <a:ext uri="{FF2B5EF4-FFF2-40B4-BE49-F238E27FC236}">
                <a16:creationId xmlns:a16="http://schemas.microsoft.com/office/drawing/2014/main" id="{9D150781-A923-4861-A72A-745E9896CD4C}"/>
              </a:ext>
            </a:extLst>
          </p:cNvPr>
          <p:cNvSpPr/>
          <p:nvPr/>
        </p:nvSpPr>
        <p:spPr>
          <a:xfrm>
            <a:off x="6575205" y="3866096"/>
            <a:ext cx="5205818" cy="861702"/>
          </a:xfrm>
          <a:prstGeom prst="roundRect">
            <a:avLst>
              <a:gd name="adj" fmla="val 50000"/>
            </a:avLst>
          </a:prstGeom>
          <a:noFill/>
          <a:ln w="158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75" tIns="60771" rIns="121575" bIns="60771" anchor="ctr" anchorCtr="0">
            <a:noAutofit/>
          </a:bodyPr>
          <a:lstStyle/>
          <a:p>
            <a:pPr algn="ctr" defTabSz="1216000">
              <a:buClr>
                <a:srgbClr val="000000"/>
              </a:buClr>
            </a:pPr>
            <a: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300 МЛН</a:t>
            </a:r>
            <a:br>
              <a:rPr lang="ru-RU" sz="2659" b="1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</a:br>
            <a:r>
              <a:rPr lang="ru-RU" sz="1063" kern="0" dirty="0">
                <a:solidFill>
                  <a:srgbClr val="8743DD"/>
                </a:solidFill>
                <a:latin typeface="Arial"/>
                <a:cs typeface="Arial"/>
                <a:sym typeface="Arial"/>
              </a:rPr>
              <a:t>ЗРИТЕЛЕЙ ВИРТУАЛЬНЫХ МЕРОПРИЯТИЙ ЕЖЕГОДНО</a:t>
            </a:r>
            <a:endParaRPr lang="ru-RU" sz="2659" kern="0" dirty="0">
              <a:solidFill>
                <a:srgbClr val="8743DD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56"/>
          <p:cNvSpPr txBox="1"/>
          <p:nvPr/>
        </p:nvSpPr>
        <p:spPr>
          <a:xfrm>
            <a:off x="384000" y="768000"/>
            <a:ext cx="9233336" cy="114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Сервисы для онлайн-коммуникаций </a:t>
            </a:r>
            <a:b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 совместной работы</a:t>
            </a:r>
          </a:p>
        </p:txBody>
      </p:sp>
      <p:sp>
        <p:nvSpPr>
          <p:cNvPr id="1484" name="Google Shape;1484;p156"/>
          <p:cNvSpPr txBox="1"/>
          <p:nvPr/>
        </p:nvSpPr>
        <p:spPr>
          <a:xfrm>
            <a:off x="8251699" y="2454699"/>
            <a:ext cx="3590515" cy="165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>
                <a:solidFill>
                  <a:srgbClr val="8743DD"/>
                </a:solidFill>
                <a:latin typeface="Arial"/>
                <a:ea typeface="Arial"/>
                <a:cs typeface="Arial"/>
                <a:sym typeface="Arial"/>
              </a:rPr>
              <a:t>Вебинары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Платформа для онлайн-обучения </a:t>
            </a:r>
            <a:b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 вебинаров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Обучающие вебинары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Тренинги и автовебинары</a:t>
            </a:r>
            <a:endParaRPr sz="1333" kern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Платные мероприятия</a:t>
            </a:r>
            <a:endParaRPr sz="1600" kern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156"/>
          <p:cNvSpPr txBox="1"/>
          <p:nvPr/>
        </p:nvSpPr>
        <p:spPr>
          <a:xfrm>
            <a:off x="4252223" y="2454699"/>
            <a:ext cx="3590515" cy="1382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>
                <a:solidFill>
                  <a:srgbClr val="8743DD"/>
                </a:solidFill>
                <a:latin typeface="Arial"/>
                <a:ea typeface="Arial"/>
                <a:cs typeface="Arial"/>
                <a:sym typeface="Arial"/>
              </a:rPr>
              <a:t>Курсы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Платформа для создания онлайн-курсов и организации обучения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Онлайн-курсы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Смешанные учебные программы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6" name="Google Shape;1486;p156"/>
          <p:cNvSpPr txBox="1"/>
          <p:nvPr/>
        </p:nvSpPr>
        <p:spPr>
          <a:xfrm>
            <a:off x="384000" y="2454699"/>
            <a:ext cx="3590515" cy="165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 dirty="0">
                <a:solidFill>
                  <a:srgbClr val="8743DD"/>
                </a:solidFill>
                <a:latin typeface="Arial"/>
                <a:ea typeface="Arial"/>
                <a:cs typeface="Arial"/>
                <a:sym typeface="Arial"/>
              </a:rPr>
              <a:t>Встречи</a:t>
            </a:r>
            <a:endParaRPr sz="1867" b="1" kern="0" dirty="0">
              <a:solidFill>
                <a:srgbClr val="8743DD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Сервис для онлайн-встреч </a:t>
            </a:r>
            <a:b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 совещаний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Планерки и летучки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Ежедневные совещания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Стратегические сессии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156"/>
          <p:cNvSpPr txBox="1"/>
          <p:nvPr/>
        </p:nvSpPr>
        <p:spPr>
          <a:xfrm>
            <a:off x="8235081" y="4421167"/>
            <a:ext cx="3196784" cy="597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Чаты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rPr>
              <a:t>Корпоративный мессенджер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8" name="Google Shape;1488;p156"/>
          <p:cNvSpPr txBox="1"/>
          <p:nvPr/>
        </p:nvSpPr>
        <p:spPr>
          <a:xfrm>
            <a:off x="384001" y="4421167"/>
            <a:ext cx="3338145" cy="165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>
                <a:solidFill>
                  <a:srgbClr val="8743DD"/>
                </a:solidFill>
                <a:latin typeface="Arial"/>
                <a:ea typeface="Arial"/>
                <a:cs typeface="Arial"/>
                <a:sym typeface="Arial"/>
              </a:rPr>
              <a:t>COMDI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Сервисы для гибридных </a:t>
            </a:r>
            <a:b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 онлайн-мероприятий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Онлайн-конференции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Телемосты и прямые эфиры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28594" indent="-228594" defTabSz="1219170">
              <a:spcBef>
                <a:spcPts val="533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Гибридные мероприятия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9" name="Google Shape;1489;p156"/>
          <p:cNvSpPr txBox="1"/>
          <p:nvPr/>
        </p:nvSpPr>
        <p:spPr>
          <a:xfrm>
            <a:off x="4245131" y="4421167"/>
            <a:ext cx="3466965" cy="188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ru-RU" sz="1867" b="1" kern="0">
                <a:solidFill>
                  <a:srgbClr val="8743DD"/>
                </a:solidFill>
                <a:latin typeface="Arial"/>
                <a:ea typeface="Arial"/>
                <a:cs typeface="Arial"/>
                <a:sym typeface="Arial"/>
              </a:rPr>
              <a:t>Доски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Интерактивная доска </a:t>
            </a:r>
            <a:br>
              <a:rPr lang="ru-RU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совместной работы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00002" indent="-200002" defTabSz="1219170">
              <a:spcBef>
                <a:spcPts val="277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Импорт из Miro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00002" indent="-200002" defTabSz="1219170">
              <a:spcBef>
                <a:spcPts val="277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Готовые шаблоны для работы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200002" indent="-200002" defTabSz="1219170">
              <a:spcBef>
                <a:spcPts val="277"/>
              </a:spcBef>
              <a:buClr>
                <a:srgbClr val="2A2A2A"/>
              </a:buClr>
              <a:buSzPts val="1000"/>
              <a:buFont typeface="Arial"/>
              <a:buChar char="•"/>
            </a:pPr>
            <a:r>
              <a:rPr lang="ru-RU" sz="1333" kern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Стикеры, фреймы и майнд-карты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533"/>
              </a:spcBef>
              <a:buClr>
                <a:srgbClr val="000000"/>
              </a:buClr>
            </a:pPr>
            <a:r>
              <a:rPr lang="ru-RU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0" name="Google Shape;1490;p156"/>
          <p:cNvSpPr/>
          <p:nvPr/>
        </p:nvSpPr>
        <p:spPr>
          <a:xfrm>
            <a:off x="8235082" y="5320676"/>
            <a:ext cx="2764508" cy="410315"/>
          </a:xfrm>
          <a:prstGeom prst="roundRect">
            <a:avLst>
              <a:gd name="adj" fmla="val 50000"/>
            </a:avLst>
          </a:pr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6000" tIns="110033" rIns="96000" bIns="1100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000"/>
            </a:pPr>
            <a:r>
              <a:rPr lang="ru-RU" sz="1333" b="1" kern="0">
                <a:solidFill>
                  <a:srgbClr val="2A2A2A"/>
                </a:solidFill>
                <a:latin typeface="Montserrat"/>
                <a:ea typeface="Montserrat"/>
                <a:cs typeface="Montserrat"/>
                <a:sym typeface="Montserrat"/>
              </a:rPr>
              <a:t>Релиз в 4 квартале 2023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78"/>
          <p:cNvSpPr/>
          <p:nvPr/>
        </p:nvSpPr>
        <p:spPr>
          <a:xfrm>
            <a:off x="3936517" y="2016240"/>
            <a:ext cx="4346095" cy="4346092"/>
          </a:xfrm>
          <a:prstGeom prst="ellipse">
            <a:avLst/>
          </a:prstGeom>
          <a:noFill/>
          <a:ln w="9525" cap="flat" cmpd="sng">
            <a:solidFill>
              <a:srgbClr val="8C8C8C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351" kern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4" name="Google Shape;1554;p78"/>
          <p:cNvSpPr txBox="1"/>
          <p:nvPr/>
        </p:nvSpPr>
        <p:spPr>
          <a:xfrm>
            <a:off x="4738796" y="4185886"/>
            <a:ext cx="2737696" cy="802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ctr" defTabSz="1219170">
              <a:spcBef>
                <a:spcPts val="533"/>
              </a:spcBef>
              <a:buClr>
                <a:srgbClr val="000000"/>
              </a:buClr>
            </a:pPr>
            <a:r>
              <a:rPr lang="ru-RU" sz="2000" b="1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Современный врач </a:t>
            </a:r>
            <a:br>
              <a:rPr lang="ru-RU" sz="2000" b="1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</a:br>
            <a:r>
              <a:rPr lang="ru-RU" sz="2000" b="1" kern="0" dirty="0">
                <a:solidFill>
                  <a:schemeClr val="accent2"/>
                </a:solidFill>
                <a:latin typeface="Arial"/>
                <a:cs typeface="Arial"/>
                <a:sym typeface="Arial"/>
              </a:rPr>
              <a:t>и фармацевт </a:t>
            </a:r>
            <a:endParaRPr sz="2000" b="1" kern="0" dirty="0">
              <a:solidFill>
                <a:schemeClr val="accent2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5" name="Google Shape;1555;p78"/>
          <p:cNvSpPr txBox="1"/>
          <p:nvPr/>
        </p:nvSpPr>
        <p:spPr>
          <a:xfrm>
            <a:off x="669550" y="1977939"/>
            <a:ext cx="335460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Переговорщик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6" name="Google Shape;1556;p78"/>
          <p:cNvSpPr txBox="1"/>
          <p:nvPr/>
        </p:nvSpPr>
        <p:spPr>
          <a:xfrm>
            <a:off x="279400" y="4086937"/>
            <a:ext cx="3111240" cy="411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r" defTabSz="1219170">
              <a:lnSpc>
                <a:spcPct val="116666"/>
              </a:lnSpc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Дизайнер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7" name="Google Shape;1557;p78"/>
          <p:cNvSpPr txBox="1"/>
          <p:nvPr/>
        </p:nvSpPr>
        <p:spPr>
          <a:xfrm>
            <a:off x="739476" y="5907506"/>
            <a:ext cx="335460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Программист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8" name="Google Shape;1558;p78"/>
          <p:cNvSpPr txBox="1"/>
          <p:nvPr/>
        </p:nvSpPr>
        <p:spPr>
          <a:xfrm>
            <a:off x="7968282" y="1977939"/>
            <a:ext cx="335460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Менеджер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9" name="Google Shape;1559;p78"/>
          <p:cNvSpPr txBox="1"/>
          <p:nvPr/>
        </p:nvSpPr>
        <p:spPr>
          <a:xfrm>
            <a:off x="8898365" y="4086938"/>
            <a:ext cx="2897820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Учитель и наставник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0" name="Google Shape;1560;p78"/>
          <p:cNvSpPr txBox="1"/>
          <p:nvPr/>
        </p:nvSpPr>
        <p:spPr>
          <a:xfrm>
            <a:off x="7968281" y="5907506"/>
            <a:ext cx="3354601" cy="3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Маркетолог и </a:t>
            </a:r>
            <a:r>
              <a:rPr lang="en-US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PR-</a:t>
            </a:r>
            <a:r>
              <a:rPr lang="ru-RU" sz="1600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специалист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1" name="Google Shape;1561;p78"/>
          <p:cNvSpPr/>
          <p:nvPr/>
        </p:nvSpPr>
        <p:spPr>
          <a:xfrm>
            <a:off x="5096878" y="2100626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2" name="Google Shape;1562;p78"/>
          <p:cNvSpPr/>
          <p:nvPr/>
        </p:nvSpPr>
        <p:spPr>
          <a:xfrm>
            <a:off x="6975587" y="2100626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3" name="Google Shape;1563;p78"/>
          <p:cNvSpPr/>
          <p:nvPr/>
        </p:nvSpPr>
        <p:spPr>
          <a:xfrm>
            <a:off x="3840952" y="4090334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4" name="Google Shape;1564;p78"/>
          <p:cNvSpPr/>
          <p:nvPr/>
        </p:nvSpPr>
        <p:spPr>
          <a:xfrm>
            <a:off x="8128731" y="4090334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5" name="Google Shape;1565;p78"/>
          <p:cNvSpPr/>
          <p:nvPr/>
        </p:nvSpPr>
        <p:spPr>
          <a:xfrm>
            <a:off x="5096878" y="6062493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6" name="Google Shape;1566;p78"/>
          <p:cNvSpPr/>
          <p:nvPr/>
        </p:nvSpPr>
        <p:spPr>
          <a:xfrm>
            <a:off x="6975587" y="6062493"/>
            <a:ext cx="245605" cy="2456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b="1" kern="0">
              <a:solidFill>
                <a:srgbClr val="FF00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7" name="Google Shape;1567;p78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ru-RU" kern="0"/>
              <a:pPr defTabSz="1219170">
                <a:buClr>
                  <a:srgbClr val="000000"/>
                </a:buClr>
              </a:pPr>
              <a:t>4</a:t>
            </a:fld>
            <a:endParaRPr kern="0"/>
          </a:p>
        </p:txBody>
      </p:sp>
      <p:grpSp>
        <p:nvGrpSpPr>
          <p:cNvPr id="2" name="Google Shape;2306;g1ea6859b664_6_47">
            <a:extLst>
              <a:ext uri="{FF2B5EF4-FFF2-40B4-BE49-F238E27FC236}">
                <a16:creationId xmlns:a16="http://schemas.microsoft.com/office/drawing/2014/main" id="{DDD569F6-D446-6E1D-72C7-5728F4AF5AEA}"/>
              </a:ext>
            </a:extLst>
          </p:cNvPr>
          <p:cNvGrpSpPr/>
          <p:nvPr/>
        </p:nvGrpSpPr>
        <p:grpSpPr>
          <a:xfrm>
            <a:off x="5715799" y="3462389"/>
            <a:ext cx="760402" cy="723497"/>
            <a:chOff x="7077534" y="4018390"/>
            <a:chExt cx="442702" cy="442702"/>
          </a:xfrm>
        </p:grpSpPr>
        <p:sp>
          <p:nvSpPr>
            <p:cNvPr id="3" name="Google Shape;2307;g1ea6859b664_6_47">
              <a:extLst>
                <a:ext uri="{FF2B5EF4-FFF2-40B4-BE49-F238E27FC236}">
                  <a16:creationId xmlns:a16="http://schemas.microsoft.com/office/drawing/2014/main" id="{8AF2E0F4-B37A-43E9-CA3C-71D2D7073000}"/>
                </a:ext>
              </a:extLst>
            </p:cNvPr>
            <p:cNvSpPr/>
            <p:nvPr/>
          </p:nvSpPr>
          <p:spPr>
            <a:xfrm>
              <a:off x="7077534" y="4018390"/>
              <a:ext cx="442702" cy="442702"/>
            </a:xfrm>
            <a:custGeom>
              <a:avLst/>
              <a:gdLst/>
              <a:ahLst/>
              <a:cxnLst/>
              <a:rect l="l" t="t" r="r" b="b"/>
              <a:pathLst>
                <a:path w="442702" h="442702" extrusionOk="0">
                  <a:moveTo>
                    <a:pt x="173919" y="441058"/>
                  </a:moveTo>
                  <a:cubicBezTo>
                    <a:pt x="105490" y="436378"/>
                    <a:pt x="73994" y="433975"/>
                    <a:pt x="41361" y="401342"/>
                  </a:cubicBezTo>
                  <a:cubicBezTo>
                    <a:pt x="8728" y="368708"/>
                    <a:pt x="6324" y="337213"/>
                    <a:pt x="1644" y="268784"/>
                  </a:cubicBezTo>
                  <a:cubicBezTo>
                    <a:pt x="632" y="253226"/>
                    <a:pt x="0" y="237289"/>
                    <a:pt x="0" y="221351"/>
                  </a:cubicBezTo>
                  <a:cubicBezTo>
                    <a:pt x="0" y="205414"/>
                    <a:pt x="632" y="189477"/>
                    <a:pt x="1644" y="173919"/>
                  </a:cubicBezTo>
                  <a:cubicBezTo>
                    <a:pt x="6324" y="105490"/>
                    <a:pt x="8728" y="73995"/>
                    <a:pt x="41361" y="41361"/>
                  </a:cubicBezTo>
                  <a:cubicBezTo>
                    <a:pt x="73994" y="8728"/>
                    <a:pt x="105490" y="6324"/>
                    <a:pt x="173919" y="1644"/>
                  </a:cubicBezTo>
                  <a:cubicBezTo>
                    <a:pt x="189477" y="632"/>
                    <a:pt x="205414" y="0"/>
                    <a:pt x="221351" y="0"/>
                  </a:cubicBezTo>
                  <a:cubicBezTo>
                    <a:pt x="237289" y="0"/>
                    <a:pt x="253226" y="632"/>
                    <a:pt x="268784" y="1644"/>
                  </a:cubicBezTo>
                  <a:cubicBezTo>
                    <a:pt x="337213" y="6324"/>
                    <a:pt x="368708" y="8728"/>
                    <a:pt x="401341" y="41361"/>
                  </a:cubicBezTo>
                  <a:cubicBezTo>
                    <a:pt x="433975" y="73995"/>
                    <a:pt x="436378" y="105490"/>
                    <a:pt x="441058" y="173919"/>
                  </a:cubicBezTo>
                  <a:cubicBezTo>
                    <a:pt x="442070" y="189477"/>
                    <a:pt x="442703" y="205414"/>
                    <a:pt x="442703" y="221351"/>
                  </a:cubicBezTo>
                  <a:cubicBezTo>
                    <a:pt x="442703" y="237289"/>
                    <a:pt x="442070" y="253226"/>
                    <a:pt x="441058" y="268784"/>
                  </a:cubicBezTo>
                  <a:cubicBezTo>
                    <a:pt x="436378" y="337213"/>
                    <a:pt x="433975" y="368708"/>
                    <a:pt x="401341" y="401342"/>
                  </a:cubicBezTo>
                  <a:cubicBezTo>
                    <a:pt x="368708" y="433975"/>
                    <a:pt x="337213" y="436378"/>
                    <a:pt x="268784" y="441058"/>
                  </a:cubicBezTo>
                  <a:cubicBezTo>
                    <a:pt x="253226" y="442070"/>
                    <a:pt x="237289" y="442703"/>
                    <a:pt x="221351" y="442703"/>
                  </a:cubicBezTo>
                  <a:cubicBezTo>
                    <a:pt x="205414" y="442703"/>
                    <a:pt x="189477" y="442070"/>
                    <a:pt x="173919" y="4410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2308;g1ea6859b664_6_47">
              <a:extLst>
                <a:ext uri="{FF2B5EF4-FFF2-40B4-BE49-F238E27FC236}">
                  <a16:creationId xmlns:a16="http://schemas.microsoft.com/office/drawing/2014/main" id="{01910A6B-F8DD-F94D-5DD5-45BD80033F9E}"/>
                </a:ext>
              </a:extLst>
            </p:cNvPr>
            <p:cNvSpPr/>
            <p:nvPr/>
          </p:nvSpPr>
          <p:spPr>
            <a:xfrm>
              <a:off x="7134453" y="4328409"/>
              <a:ext cx="341513" cy="50594"/>
            </a:xfrm>
            <a:custGeom>
              <a:avLst/>
              <a:gdLst/>
              <a:ahLst/>
              <a:cxnLst/>
              <a:rect l="l" t="t" r="r" b="b"/>
              <a:pathLst>
                <a:path w="341513" h="50594" extrusionOk="0">
                  <a:moveTo>
                    <a:pt x="0" y="49962"/>
                  </a:moveTo>
                  <a:cubicBezTo>
                    <a:pt x="30357" y="32634"/>
                    <a:pt x="96888" y="0"/>
                    <a:pt x="171137" y="0"/>
                  </a:cubicBezTo>
                  <a:cubicBezTo>
                    <a:pt x="237794" y="0"/>
                    <a:pt x="309765" y="33898"/>
                    <a:pt x="341514" y="50595"/>
                  </a:cubicBez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" name="Google Shape;2309;g1ea6859b664_6_47">
              <a:extLst>
                <a:ext uri="{FF2B5EF4-FFF2-40B4-BE49-F238E27FC236}">
                  <a16:creationId xmlns:a16="http://schemas.microsoft.com/office/drawing/2014/main" id="{DD5D3D40-469B-130D-2B32-126D82582698}"/>
                </a:ext>
              </a:extLst>
            </p:cNvPr>
            <p:cNvSpPr/>
            <p:nvPr/>
          </p:nvSpPr>
          <p:spPr>
            <a:xfrm>
              <a:off x="7204021" y="4094282"/>
              <a:ext cx="189729" cy="189729"/>
            </a:xfrm>
            <a:custGeom>
              <a:avLst/>
              <a:gdLst/>
              <a:ahLst/>
              <a:cxnLst/>
              <a:rect l="l" t="t" r="r" b="b"/>
              <a:pathLst>
                <a:path w="189729" h="189729" extrusionOk="0">
                  <a:moveTo>
                    <a:pt x="94865" y="189730"/>
                  </a:moveTo>
                  <a:cubicBezTo>
                    <a:pt x="42499" y="189730"/>
                    <a:pt x="0" y="147230"/>
                    <a:pt x="0" y="94865"/>
                  </a:cubicBezTo>
                  <a:cubicBezTo>
                    <a:pt x="0" y="42499"/>
                    <a:pt x="42499" y="0"/>
                    <a:pt x="94865" y="0"/>
                  </a:cubicBezTo>
                  <a:cubicBezTo>
                    <a:pt x="147230" y="0"/>
                    <a:pt x="189730" y="42499"/>
                    <a:pt x="189730" y="94865"/>
                  </a:cubicBezTo>
                  <a:cubicBezTo>
                    <a:pt x="189730" y="147230"/>
                    <a:pt x="147230" y="189730"/>
                    <a:pt x="94865" y="1897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" name="Google Shape;1482;p156">
            <a:extLst>
              <a:ext uri="{FF2B5EF4-FFF2-40B4-BE49-F238E27FC236}">
                <a16:creationId xmlns:a16="http://schemas.microsoft.com/office/drawing/2014/main" id="{00251669-F6EB-680F-839F-9D56C16FF3A4}"/>
              </a:ext>
            </a:extLst>
          </p:cNvPr>
          <p:cNvSpPr txBox="1"/>
          <p:nvPr/>
        </p:nvSpPr>
        <p:spPr>
          <a:xfrm>
            <a:off x="384000" y="541970"/>
            <a:ext cx="9233336" cy="1148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Специалист здравоохранения </a:t>
            </a:r>
            <a:b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733" b="1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не может быть консервативным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92CF6-0BCA-D3C0-A61D-D261C9FF9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22" b="16953"/>
          <a:stretch/>
        </p:blipFill>
        <p:spPr>
          <a:xfrm flipH="1">
            <a:off x="-1" y="-9675"/>
            <a:ext cx="12192001" cy="6867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3B696-6656-8DCB-B4E6-AA935690A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000" y="0"/>
            <a:ext cx="768000" cy="76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CD92A3-77A5-BB74-CDA9-D5287B41B0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4000"/>
            <a:ext cx="995248" cy="3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CB172-37E4-CDA1-F654-5CB2478818A2}"/>
              </a:ext>
            </a:extLst>
          </p:cNvPr>
          <p:cNvSpPr txBox="1">
            <a:spLocks/>
          </p:cNvSpPr>
          <p:nvPr/>
        </p:nvSpPr>
        <p:spPr>
          <a:xfrm>
            <a:off x="383118" y="772585"/>
            <a:ext cx="11808882" cy="344671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marR="0" indent="0" algn="l" defTabSz="725645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kern="0" cap="all" spc="-53" baseline="0">
                <a:solidFill>
                  <a:schemeClr val="bg1"/>
                </a:solidFill>
                <a:latin typeface="Arial "/>
                <a:ea typeface="MTS Wide Medium" panose="020B0306020102020303" pitchFamily="34" charset="0"/>
                <a:cs typeface="Arial 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3C3E44"/>
                </a:solidFill>
                <a:latin typeface="Montserrat ExtraBold" panose="00000900000000000000" pitchFamily="50" charset="-52"/>
              </a:defRPr>
            </a:lvl9pPr>
          </a:lstStyle>
          <a:p>
            <a:pPr defTabSz="967502">
              <a:lnSpc>
                <a:spcPct val="100000"/>
              </a:lnSpc>
            </a:pPr>
            <a:r>
              <a:rPr lang="ru-RU" sz="3733" spc="-71" dirty="0">
                <a:solidFill>
                  <a:srgbClr val="FFFFFF"/>
                </a:solidFill>
                <a:sym typeface="Arial"/>
              </a:rPr>
              <a:t>В соответствии с концепцией </a:t>
            </a:r>
            <a:br>
              <a:rPr lang="ru-RU" sz="3733" spc="-71" dirty="0">
                <a:solidFill>
                  <a:srgbClr val="FFFFFF"/>
                </a:solidFill>
                <a:sym typeface="Arial"/>
              </a:rPr>
            </a:br>
            <a:r>
              <a:rPr lang="ru-RU" sz="3733" spc="-71" dirty="0">
                <a:solidFill>
                  <a:srgbClr val="FFFFFF"/>
                </a:solidFill>
                <a:sym typeface="Arial"/>
              </a:rPr>
              <a:t>«пирамиды беспрерывного образования» </a:t>
            </a:r>
            <a:br>
              <a:rPr lang="ru-RU" sz="3733" spc="-71" dirty="0">
                <a:solidFill>
                  <a:srgbClr val="FFFFFF"/>
                </a:solidFill>
                <a:sym typeface="Arial"/>
              </a:rPr>
            </a:br>
            <a:r>
              <a:rPr lang="ru-RU" sz="3733" spc="-71" dirty="0">
                <a:solidFill>
                  <a:srgbClr val="FFFFFF"/>
                </a:solidFill>
                <a:sym typeface="Arial"/>
              </a:rPr>
              <a:t>обучение должно быть доступным и регулярным, создавая ощущение постоянного присутствия, сопровождения и поддержки</a:t>
            </a:r>
            <a:endParaRPr lang="en-US" sz="3733" spc="-71" dirty="0">
              <a:solidFill>
                <a:srgbClr val="FFFFFF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45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5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4347691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4662143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5026043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9"/>
          <p:cNvSpPr/>
          <p:nvPr/>
        </p:nvSpPr>
        <p:spPr>
          <a:xfrm>
            <a:off x="361951" y="2755409"/>
            <a:ext cx="56388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Проводить онлайн-обучение врачей цифровой академии </a:t>
            </a:r>
            <a:endParaRPr sz="1300" kern="0" dirty="0">
              <a:solidFill>
                <a:srgbClr val="2A2A2A"/>
              </a:solidFill>
              <a:latin typeface="Arial"/>
              <a:cs typeface="Arial"/>
              <a:sym typeface="Roboto"/>
            </a:endParaRPr>
          </a:p>
          <a:p>
            <a:pPr>
              <a:buClr>
                <a:srgbClr val="000000"/>
              </a:buClr>
              <a:buSzPts val="1000"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59"/>
          <p:cNvSpPr/>
          <p:nvPr/>
        </p:nvSpPr>
        <p:spPr>
          <a:xfrm>
            <a:off x="361965" y="3432551"/>
            <a:ext cx="508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Проект существует с 19 марта 2020 года, </a:t>
            </a:r>
            <a:br>
              <a:rPr lang="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</a:br>
            <a:r>
              <a:rPr lang="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с первого дня работает на </a:t>
            </a: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МТС Линк</a:t>
            </a:r>
            <a:endParaRPr sz="1300" kern="0" dirty="0">
              <a:solidFill>
                <a:srgbClr val="2A2A2A"/>
              </a:solidFill>
              <a:latin typeface="Arial"/>
              <a:cs typeface="Arial"/>
              <a:sym typeface="Roboto"/>
            </a:endParaRPr>
          </a:p>
          <a:p>
            <a:pPr>
              <a:buClr>
                <a:srgbClr val="000000"/>
              </a:buClr>
              <a:buSzPts val="1000"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59"/>
          <p:cNvSpPr/>
          <p:nvPr/>
        </p:nvSpPr>
        <p:spPr>
          <a:xfrm>
            <a:off x="361951" y="2450608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Задача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7" name="Google Shape;777;p59"/>
          <p:cNvSpPr/>
          <p:nvPr/>
        </p:nvSpPr>
        <p:spPr>
          <a:xfrm>
            <a:off x="361951" y="3127127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Решение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8" name="Google Shape;778;p59"/>
          <p:cNvSpPr/>
          <p:nvPr/>
        </p:nvSpPr>
        <p:spPr>
          <a:xfrm>
            <a:off x="361951" y="4014425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Результат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9" name="Google Shape;779;p59"/>
          <p:cNvSpPr/>
          <p:nvPr/>
        </p:nvSpPr>
        <p:spPr>
          <a:xfrm>
            <a:off x="676267" y="4347688"/>
            <a:ext cx="5086400" cy="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1300" b="1">
                <a:ea typeface="Roboto"/>
                <a:cs typeface="Roboto"/>
                <a:sym typeface="Roboto"/>
              </a:rPr>
              <a:t>49 000</a:t>
            </a:r>
            <a:r>
              <a:rPr lang="ru" sz="1300">
                <a:ea typeface="Roboto"/>
                <a:cs typeface="Roboto"/>
                <a:sym typeface="Roboto"/>
              </a:rPr>
              <a:t> врачей-участников</a:t>
            </a:r>
            <a:endParaRPr sz="130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59"/>
          <p:cNvSpPr/>
          <p:nvPr/>
        </p:nvSpPr>
        <p:spPr>
          <a:xfrm>
            <a:off x="676275" y="4662143"/>
            <a:ext cx="50864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000"/>
            </a:pPr>
            <a:r>
              <a:rPr lang="ru" sz="13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265</a:t>
            </a:r>
            <a:r>
              <a:rPr lang="ru" sz="13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лекторов в России и СНГ</a:t>
            </a:r>
            <a:endParaRPr sz="13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  <a:p>
            <a:pPr>
              <a:buClr>
                <a:schemeClr val="dk1"/>
              </a:buClr>
              <a:buSzPts val="1000"/>
            </a:pPr>
            <a:endParaRPr sz="13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59"/>
          <p:cNvSpPr/>
          <p:nvPr/>
        </p:nvSpPr>
        <p:spPr>
          <a:xfrm>
            <a:off x="676267" y="5026045"/>
            <a:ext cx="50864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" sz="1300" b="1">
                <a:ea typeface="Roboto"/>
                <a:cs typeface="Roboto"/>
                <a:sym typeface="Roboto"/>
              </a:rPr>
              <a:t>603</a:t>
            </a:r>
            <a:r>
              <a:rPr lang="ru" sz="1300">
                <a:ea typeface="Roboto"/>
                <a:cs typeface="Roboto"/>
                <a:sym typeface="Roboto"/>
              </a:rPr>
              <a:t> проведенных вебинара</a:t>
            </a:r>
            <a:endParaRPr sz="130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pic>
        <p:nvPicPr>
          <p:cNvPr id="782" name="Google Shape;78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9" y="332199"/>
            <a:ext cx="3163011" cy="12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59"/>
          <p:cNvSpPr/>
          <p:nvPr/>
        </p:nvSpPr>
        <p:spPr>
          <a:xfrm>
            <a:off x="5562632" y="2155626"/>
            <a:ext cx="6161304" cy="3403799"/>
          </a:xfrm>
          <a:prstGeom prst="roundRect">
            <a:avLst>
              <a:gd name="adj" fmla="val 40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4" name="Google Shape;784;p59"/>
          <p:cNvGrpSpPr/>
          <p:nvPr/>
        </p:nvGrpSpPr>
        <p:grpSpPr>
          <a:xfrm>
            <a:off x="5769037" y="2198263"/>
            <a:ext cx="5955063" cy="3267958"/>
            <a:chOff x="3524825" y="2934843"/>
            <a:chExt cx="2616000" cy="1481037"/>
          </a:xfrm>
        </p:grpSpPr>
        <p:sp>
          <p:nvSpPr>
            <p:cNvPr id="785" name="Google Shape;785;p59"/>
            <p:cNvSpPr txBox="1"/>
            <p:nvPr/>
          </p:nvSpPr>
          <p:spPr>
            <a:xfrm>
              <a:off x="3524827" y="2934843"/>
              <a:ext cx="2487000" cy="27895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ru" sz="2400" b="1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Мероприятия</a:t>
              </a:r>
              <a:endParaRPr sz="2400" b="1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59"/>
            <p:cNvSpPr txBox="1"/>
            <p:nvPr/>
          </p:nvSpPr>
          <p:spPr>
            <a:xfrm>
              <a:off x="3524825" y="3188786"/>
              <a:ext cx="2616000" cy="1227094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Разбор </a:t>
              </a:r>
              <a:r>
                <a:rPr lang="ru" sz="130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клинических</a:t>
              </a: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 случаев от практикующих врачей, ведущих экспертов в своей специализации</a:t>
              </a: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Онлайн-курсы по выстраиванию эффективных взаимоотношений </a:t>
              </a:r>
              <a:b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</a:b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с пациентом</a:t>
              </a: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Цифровые навыки врача</a:t>
              </a: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Повышение профессиональной эффективности для работы без эмоционального выгорания и тревог</a:t>
              </a: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" sz="1333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Школа молодого спикера</a:t>
              </a: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5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4970366"/>
            <a:ext cx="1905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5334266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59"/>
          <p:cNvSpPr/>
          <p:nvPr/>
        </p:nvSpPr>
        <p:spPr>
          <a:xfrm>
            <a:off x="361951" y="2755409"/>
            <a:ext cx="56388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Обеспечить специалистов фармацевтического рынка </a:t>
            </a:r>
            <a:b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</a:b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доступным и регулярным онлайн-обучением</a:t>
            </a:r>
          </a:p>
          <a:p>
            <a:pPr>
              <a:buClr>
                <a:srgbClr val="000000"/>
              </a:buClr>
              <a:buSzPts val="1000"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5" name="Google Shape;775;p59"/>
          <p:cNvSpPr/>
          <p:nvPr/>
        </p:nvSpPr>
        <p:spPr>
          <a:xfrm>
            <a:off x="361965" y="3673038"/>
            <a:ext cx="5086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Запустить дистанционное обучение и онлайн-проекты </a:t>
            </a:r>
          </a:p>
          <a:p>
            <a:pPr>
              <a:buClr>
                <a:srgbClr val="000000"/>
              </a:buClr>
              <a:buSzPts val="1000"/>
            </a:pP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с помощью сервисов МТС Линк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59"/>
          <p:cNvSpPr/>
          <p:nvPr/>
        </p:nvSpPr>
        <p:spPr>
          <a:xfrm>
            <a:off x="361951" y="2450608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Задача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7" name="Google Shape;777;p59"/>
          <p:cNvSpPr/>
          <p:nvPr/>
        </p:nvSpPr>
        <p:spPr>
          <a:xfrm>
            <a:off x="361951" y="3367614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Решение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8" name="Google Shape;778;p59"/>
          <p:cNvSpPr/>
          <p:nvPr/>
        </p:nvSpPr>
        <p:spPr>
          <a:xfrm>
            <a:off x="377264" y="4296380"/>
            <a:ext cx="56388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36200"/>
              </a:lnSpc>
              <a:buClr>
                <a:srgbClr val="000000"/>
              </a:buClr>
              <a:buSzPts val="1100"/>
            </a:pPr>
            <a:r>
              <a:rPr lang="ru" sz="1867" b="1" kern="0" dirty="0">
                <a:solidFill>
                  <a:srgbClr val="8743DD"/>
                </a:solidFill>
                <a:latin typeface="Arial"/>
                <a:cs typeface="Arial"/>
                <a:sym typeface="Roboto Medium"/>
              </a:rPr>
              <a:t>Результат</a:t>
            </a:r>
            <a:endParaRPr sz="1867" b="1" kern="0" dirty="0">
              <a:solidFill>
                <a:srgbClr val="8743DD"/>
              </a:solidFill>
              <a:latin typeface="Arial"/>
              <a:cs typeface="Arial"/>
              <a:sym typeface="Calibri"/>
            </a:endParaRPr>
          </a:p>
        </p:txBody>
      </p:sp>
      <p:sp>
        <p:nvSpPr>
          <p:cNvPr id="779" name="Google Shape;779;p59"/>
          <p:cNvSpPr/>
          <p:nvPr/>
        </p:nvSpPr>
        <p:spPr>
          <a:xfrm>
            <a:off x="676267" y="4655911"/>
            <a:ext cx="5086400" cy="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-RU" sz="1300" b="1" dirty="0">
                <a:ea typeface="Roboto"/>
                <a:cs typeface="Roboto"/>
                <a:sym typeface="Roboto"/>
              </a:rPr>
              <a:t>110 000 </a:t>
            </a:r>
            <a:r>
              <a:rPr lang="ru-RU" sz="1300" dirty="0">
                <a:ea typeface="Roboto"/>
                <a:cs typeface="Roboto"/>
                <a:sym typeface="Roboto"/>
              </a:rPr>
              <a:t>участников проекта IQ </a:t>
            </a:r>
            <a:r>
              <a:rPr lang="ru-RU" sz="1300" dirty="0" err="1">
                <a:ea typeface="Roboto"/>
                <a:cs typeface="Roboto"/>
                <a:sym typeface="Roboto"/>
              </a:rPr>
              <a:t>Provision</a:t>
            </a:r>
            <a:endParaRPr sz="1300" dirty="0">
              <a:solidFill>
                <a:srgbClr val="000000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59"/>
          <p:cNvSpPr/>
          <p:nvPr/>
        </p:nvSpPr>
        <p:spPr>
          <a:xfrm>
            <a:off x="676275" y="4970366"/>
            <a:ext cx="50864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000"/>
            </a:pPr>
            <a:r>
              <a:rPr lang="ru-RU" sz="1300" b="1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500 </a:t>
            </a:r>
            <a:r>
              <a:rPr lang="ru-RU" sz="13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вебинаров по </a:t>
            </a:r>
            <a:r>
              <a:rPr lang="ru-RU" sz="13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hard-skills</a:t>
            </a:r>
            <a:r>
              <a:rPr lang="ru-RU" sz="1300" dirty="0">
                <a:solidFill>
                  <a:schemeClr val="dk1"/>
                </a:solidFill>
                <a:ea typeface="Roboto"/>
                <a:cs typeface="Roboto"/>
                <a:sym typeface="Roboto"/>
              </a:rPr>
              <a:t> и </a:t>
            </a:r>
            <a:r>
              <a:rPr lang="ru-RU" sz="1300" dirty="0" err="1">
                <a:solidFill>
                  <a:schemeClr val="dk1"/>
                </a:solidFill>
                <a:ea typeface="Roboto"/>
                <a:cs typeface="Roboto"/>
                <a:sym typeface="Roboto"/>
              </a:rPr>
              <a:t>soft-skills</a:t>
            </a:r>
            <a:endParaRPr sz="1300" dirty="0">
              <a:solidFill>
                <a:schemeClr val="dk1"/>
              </a:solidFill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59"/>
          <p:cNvSpPr/>
          <p:nvPr/>
        </p:nvSpPr>
        <p:spPr>
          <a:xfrm>
            <a:off x="676267" y="5334268"/>
            <a:ext cx="5086400" cy="71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-RU" sz="1300" dirty="0">
                <a:ea typeface="Roboto"/>
                <a:cs typeface="Roboto"/>
                <a:sym typeface="Roboto"/>
              </a:rPr>
              <a:t>IQ </a:t>
            </a:r>
            <a:r>
              <a:rPr lang="ru-RU" sz="1300" dirty="0" err="1">
                <a:ea typeface="Roboto"/>
                <a:cs typeface="Roboto"/>
                <a:sym typeface="Roboto"/>
              </a:rPr>
              <a:t>Provision</a:t>
            </a:r>
            <a:r>
              <a:rPr lang="ru-RU" sz="1300" dirty="0">
                <a:ea typeface="Roboto"/>
                <a:cs typeface="Roboto"/>
                <a:sym typeface="Roboto"/>
              </a:rPr>
              <a:t> – победитель в номинации </a:t>
            </a:r>
            <a:br>
              <a:rPr lang="ru-RU" sz="1300" dirty="0">
                <a:ea typeface="Roboto"/>
                <a:cs typeface="Roboto"/>
                <a:sym typeface="Roboto"/>
              </a:rPr>
            </a:br>
            <a:r>
              <a:rPr lang="ru-RU" sz="1300" dirty="0">
                <a:ea typeface="Roboto"/>
                <a:cs typeface="Roboto"/>
                <a:sym typeface="Roboto"/>
              </a:rPr>
              <a:t>«Лучший портал для обучения фармацевтов и провизоров» фармацевтической премии «Зеленый крест». </a:t>
            </a:r>
          </a:p>
        </p:txBody>
      </p:sp>
      <p:sp>
        <p:nvSpPr>
          <p:cNvPr id="783" name="Google Shape;783;p59"/>
          <p:cNvSpPr/>
          <p:nvPr/>
        </p:nvSpPr>
        <p:spPr>
          <a:xfrm>
            <a:off x="5562632" y="2155626"/>
            <a:ext cx="6161304" cy="3403799"/>
          </a:xfrm>
          <a:prstGeom prst="roundRect">
            <a:avLst>
              <a:gd name="adj" fmla="val 40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4" name="Google Shape;784;p59"/>
          <p:cNvGrpSpPr/>
          <p:nvPr/>
        </p:nvGrpSpPr>
        <p:grpSpPr>
          <a:xfrm>
            <a:off x="5769037" y="2198264"/>
            <a:ext cx="5955063" cy="3062837"/>
            <a:chOff x="3524825" y="2934843"/>
            <a:chExt cx="2616000" cy="1388076"/>
          </a:xfrm>
        </p:grpSpPr>
        <p:sp>
          <p:nvSpPr>
            <p:cNvPr id="785" name="Google Shape;785;p59"/>
            <p:cNvSpPr txBox="1"/>
            <p:nvPr/>
          </p:nvSpPr>
          <p:spPr>
            <a:xfrm>
              <a:off x="3524827" y="2934843"/>
              <a:ext cx="2487000" cy="27895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ru" sz="2400" b="1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Мероприятия</a:t>
              </a:r>
              <a:endParaRPr sz="2400" b="1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59"/>
            <p:cNvSpPr txBox="1"/>
            <p:nvPr/>
          </p:nvSpPr>
          <p:spPr>
            <a:xfrm>
              <a:off x="3524825" y="3188786"/>
              <a:ext cx="2616000" cy="113413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Продуктовые вебинары и проект IQ </a:t>
              </a:r>
              <a:r>
                <a:rPr lang="ru-RU" sz="1333" dirty="0" err="1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Provision</a:t>
              </a:r>
              <a:endParaRPr lang="ru-RU"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Проект </a:t>
              </a:r>
              <a:r>
                <a:rPr lang="en-US" sz="1333" dirty="0" err="1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Solopharm</a:t>
              </a:r>
              <a:r>
                <a:rPr lang="en-US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 Show</a:t>
              </a:r>
              <a: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 – площадка для обсуждения последних трендов фармацевтического рынка </a:t>
              </a:r>
              <a:b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</a:br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Онлайн-встречи проекта «Комьюнити» – закрытое сообщество фармацевтов и провизоров со всей страны</a:t>
              </a:r>
            </a:p>
            <a:p>
              <a:pPr marL="1219170"/>
              <a:endParaRPr sz="1333" dirty="0">
                <a:solidFill>
                  <a:schemeClr val="lt1"/>
                </a:solidFill>
                <a:ea typeface="Roboto"/>
                <a:cs typeface="Roboto"/>
                <a:sym typeface="Roboto"/>
              </a:endParaRPr>
            </a:p>
            <a:p>
              <a:pPr marL="182395" indent="-199862">
                <a:buClr>
                  <a:schemeClr val="lt1"/>
                </a:buClr>
                <a:buSzPts val="1000"/>
                <a:buFont typeface="Roboto"/>
                <a:buChar char="●"/>
              </a:pPr>
              <a:r>
                <a:rPr lang="ru-RU" sz="1333" dirty="0">
                  <a:solidFill>
                    <a:schemeClr val="lt1"/>
                  </a:solidFill>
                  <a:ea typeface="Roboto"/>
                  <a:cs typeface="Roboto"/>
                  <a:sym typeface="Roboto"/>
                </a:rPr>
                <a:t>Международная конференция «Российская фармацевтическая отрасль в новой реальности», проведенная с применением синхронного перевода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6CA73-5461-B683-D5DB-FFC19946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2" y="115326"/>
            <a:ext cx="1478229" cy="147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774;p59">
            <a:extLst>
              <a:ext uri="{FF2B5EF4-FFF2-40B4-BE49-F238E27FC236}">
                <a16:creationId xmlns:a16="http://schemas.microsoft.com/office/drawing/2014/main" id="{0E517BFA-B631-3D36-B773-16604FD60B34}"/>
              </a:ext>
            </a:extLst>
          </p:cNvPr>
          <p:cNvSpPr/>
          <p:nvPr/>
        </p:nvSpPr>
        <p:spPr>
          <a:xfrm>
            <a:off x="361951" y="1429269"/>
            <a:ext cx="5638800" cy="2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Обучающая платформа </a:t>
            </a:r>
            <a:b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</a:br>
            <a:r>
              <a:rPr lang="ru-RU" sz="1300" kern="0" dirty="0">
                <a:solidFill>
                  <a:srgbClr val="2A2A2A"/>
                </a:solidFill>
                <a:latin typeface="Arial"/>
                <a:cs typeface="Arial"/>
                <a:sym typeface="Roboto"/>
              </a:rPr>
              <a:t>для провизоров и фармацевтов*</a:t>
            </a:r>
            <a:endParaRPr sz="1300" kern="0" dirty="0">
              <a:solidFill>
                <a:srgbClr val="2A2A2A"/>
              </a:solidFill>
              <a:latin typeface="Arial"/>
              <a:cs typeface="Arial"/>
              <a:sym typeface="Roboto"/>
            </a:endParaRPr>
          </a:p>
          <a:p>
            <a:pPr>
              <a:buClr>
                <a:srgbClr val="000000"/>
              </a:buClr>
              <a:buSzPts val="1000"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Google Shape;771;p59" descr="preencoded.png">
            <a:extLst>
              <a:ext uri="{FF2B5EF4-FFF2-40B4-BE49-F238E27FC236}">
                <a16:creationId xmlns:a16="http://schemas.microsoft.com/office/drawing/2014/main" id="{0B4E3D8A-6A59-DA36-5856-097A2CBA78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264" y="4655811"/>
            <a:ext cx="190500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73;g2963c18ddf4_1_179">
            <a:extLst>
              <a:ext uri="{FF2B5EF4-FFF2-40B4-BE49-F238E27FC236}">
                <a16:creationId xmlns:a16="http://schemas.microsoft.com/office/drawing/2014/main" id="{522B60D8-5021-E804-81D1-F28CB681576B}"/>
              </a:ext>
            </a:extLst>
          </p:cNvPr>
          <p:cNvSpPr txBox="1"/>
          <p:nvPr/>
        </p:nvSpPr>
        <p:spPr>
          <a:xfrm>
            <a:off x="9159281" y="5908883"/>
            <a:ext cx="4542335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rPr>
              <a:t>*Проект фармацевтической компании </a:t>
            </a:r>
            <a:r>
              <a:rPr lang="en-US" sz="900" dirty="0" err="1">
                <a:solidFill>
                  <a:srgbClr val="949494"/>
                </a:solidFill>
                <a:latin typeface="Arial"/>
                <a:ea typeface="Arial"/>
                <a:cs typeface="Arial"/>
                <a:sym typeface="Arial"/>
              </a:rPr>
              <a:t>Solopharm</a:t>
            </a:r>
            <a:endParaRPr sz="900" i="0" u="none" strike="noStrike" cap="none" dirty="0">
              <a:solidFill>
                <a:srgbClr val="9494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90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750" r="18749"/>
          <a:stretch/>
        </p:blipFill>
        <p:spPr>
          <a:xfrm>
            <a:off x="6092377" y="384175"/>
            <a:ext cx="5700464" cy="64806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pic>
      <p:sp>
        <p:nvSpPr>
          <p:cNvPr id="1143" name="Google Shape;1143;p49"/>
          <p:cNvSpPr txBox="1">
            <a:spLocks noGrp="1"/>
          </p:cNvSpPr>
          <p:nvPr>
            <p:ph type="sldNum" idx="12"/>
          </p:nvPr>
        </p:nvSpPr>
        <p:spPr>
          <a:xfrm>
            <a:off x="416861" y="92322"/>
            <a:ext cx="578387" cy="1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ru-RU" kern="0"/>
              <a:pPr defTabSz="1219170">
                <a:buClr>
                  <a:srgbClr val="000000"/>
                </a:buClr>
              </a:pPr>
              <a:t>8</a:t>
            </a:fld>
            <a:endParaRPr kern="0"/>
          </a:p>
        </p:txBody>
      </p:sp>
      <p:pic>
        <p:nvPicPr>
          <p:cNvPr id="1144" name="Google Shape;114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4000" y="0"/>
            <a:ext cx="768000" cy="7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49"/>
          <p:cNvSpPr txBox="1"/>
          <p:nvPr/>
        </p:nvSpPr>
        <p:spPr>
          <a:xfrm>
            <a:off x="384000" y="768000"/>
            <a:ext cx="5257800" cy="403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3733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Будущее </a:t>
            </a:r>
          </a:p>
          <a:p>
            <a:pPr defTabSz="1219170">
              <a:buClr>
                <a:srgbClr val="000000"/>
              </a:buClr>
            </a:pPr>
            <a:r>
              <a:rPr lang="ru-RU" sz="3733" b="1" kern="0" dirty="0">
                <a:solidFill>
                  <a:srgbClr val="2A2A2A"/>
                </a:solidFill>
                <a:latin typeface="Arial"/>
                <a:cs typeface="Arial"/>
                <a:sym typeface="Arial"/>
              </a:rPr>
              <a:t>за онлайн-обучением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spcBef>
                <a:spcPts val="1067"/>
              </a:spcBef>
              <a:buClr>
                <a:srgbClr val="000000"/>
              </a:buClr>
            </a:pP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Онлайн-формат позволяет регулярно обеспечивать личный контакт, делает обучение доступнее </a:t>
            </a:r>
            <a:b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и помогает экономить ресурсы</a:t>
            </a:r>
          </a:p>
          <a:p>
            <a:pPr defTabSz="1219170">
              <a:spcBef>
                <a:spcPts val="1067"/>
              </a:spcBef>
              <a:buClr>
                <a:srgbClr val="000000"/>
              </a:buClr>
            </a:pP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Главный вызов, стоящий перед организаторами обучения, — обеспечить доступ к учебным материалам в любом месте, в любое время и с любых устройств</a:t>
            </a:r>
          </a:p>
          <a:p>
            <a:pPr defTabSz="1219170">
              <a:spcBef>
                <a:spcPts val="1067"/>
              </a:spcBef>
              <a:buClr>
                <a:srgbClr val="000000"/>
              </a:buClr>
            </a:pPr>
            <a:r>
              <a:rPr lang="ru-RU" sz="1600" kern="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Это позволяет эффективно закрывать потребности пользователей и поддерживать высокий профессиональный стандарт в обучении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0"/>
          <p:cNvSpPr txBox="1"/>
          <p:nvPr/>
        </p:nvSpPr>
        <p:spPr>
          <a:xfrm>
            <a:off x="398311" y="779650"/>
            <a:ext cx="11210030" cy="180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6000">
              <a:lnSpc>
                <a:spcPct val="115789"/>
              </a:lnSpc>
              <a:buClr>
                <a:srgbClr val="FFFFFF"/>
              </a:buClr>
              <a:buSzPts val="3800"/>
            </a:pPr>
            <a:r>
              <a:rPr lang="ru-RU" sz="5053" b="1" kern="0" cap="all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Поддерживаем </a:t>
            </a:r>
            <a:br>
              <a:rPr lang="ru-RU" sz="5053" b="1" kern="0" cap="all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ru-RU" sz="5053" b="1" kern="0" cap="all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новые идеи</a:t>
            </a:r>
          </a:p>
        </p:txBody>
      </p:sp>
      <p:sp>
        <p:nvSpPr>
          <p:cNvPr id="10" name="Google Shape;284;g2963c18ddf4_1_32">
            <a:extLst>
              <a:ext uri="{FF2B5EF4-FFF2-40B4-BE49-F238E27FC236}">
                <a16:creationId xmlns:a16="http://schemas.microsoft.com/office/drawing/2014/main" id="{361235BF-4128-40BA-A548-351AFC4D99FE}"/>
              </a:ext>
            </a:extLst>
          </p:cNvPr>
          <p:cNvSpPr txBox="1"/>
          <p:nvPr/>
        </p:nvSpPr>
        <p:spPr>
          <a:xfrm>
            <a:off x="398311" y="2858449"/>
            <a:ext cx="6606668" cy="171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6000">
              <a:buClr>
                <a:srgbClr val="000000"/>
              </a:buClr>
            </a:pPr>
            <a: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Если у вас есть идея образовательного проекта в сфере здравоохранения, заполните форму по ссылке и примите </a:t>
            </a:r>
            <a:b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участие в конкурсе</a:t>
            </a:r>
          </a:p>
          <a:p>
            <a:pPr defTabSz="1216000">
              <a:buClr>
                <a:srgbClr val="000000"/>
              </a:buClr>
            </a:pPr>
            <a:endParaRPr lang="ru-RU" sz="1596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defTabSz="1216000">
              <a:buClr>
                <a:srgbClr val="000000"/>
              </a:buClr>
            </a:pPr>
            <a: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Авторы самой перспективной идеи получат бесплатную </a:t>
            </a:r>
            <a:b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полугодовую лицензию на сервисы МТС Линк и помощь </a:t>
            </a:r>
            <a:b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</a:br>
            <a:r>
              <a:rPr lang="ru-RU" sz="1596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в организации проекта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32A3AB-1A74-1619-75D8-124451B0B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94" y="1296723"/>
            <a:ext cx="4105772" cy="41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002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сновные слайды_L">
  <a:themeElements>
    <a:clrScheme name="Другая 4">
      <a:dk1>
        <a:srgbClr val="000000"/>
      </a:dk1>
      <a:lt1>
        <a:srgbClr val="FFFFFF"/>
      </a:lt1>
      <a:dk2>
        <a:srgbClr val="2A2A2A"/>
      </a:dk2>
      <a:lt2>
        <a:srgbClr val="FFFFFF"/>
      </a:lt2>
      <a:accent1>
        <a:srgbClr val="FF0032"/>
      </a:accent1>
      <a:accent2>
        <a:srgbClr val="8743DD"/>
      </a:accent2>
      <a:accent3>
        <a:srgbClr val="EEF248"/>
      </a:accent3>
      <a:accent4>
        <a:srgbClr val="C94DF3"/>
      </a:accent4>
      <a:accent5>
        <a:srgbClr val="58B2FF"/>
      </a:accent5>
      <a:accent6>
        <a:srgbClr val="9BDA46"/>
      </a:accent6>
      <a:hlink>
        <a:srgbClr val="FF0032"/>
      </a:hlink>
      <a:folHlink>
        <a:srgbClr val="A9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сновные слайды_L">
  <a:themeElements>
    <a:clrScheme name="Другая 4">
      <a:dk1>
        <a:srgbClr val="000000"/>
      </a:dk1>
      <a:lt1>
        <a:srgbClr val="FFFFFF"/>
      </a:lt1>
      <a:dk2>
        <a:srgbClr val="2A2A2A"/>
      </a:dk2>
      <a:lt2>
        <a:srgbClr val="FFFFFF"/>
      </a:lt2>
      <a:accent1>
        <a:srgbClr val="FF0032"/>
      </a:accent1>
      <a:accent2>
        <a:srgbClr val="8743DD"/>
      </a:accent2>
      <a:accent3>
        <a:srgbClr val="EEF248"/>
      </a:accent3>
      <a:accent4>
        <a:srgbClr val="C94DF3"/>
      </a:accent4>
      <a:accent5>
        <a:srgbClr val="58B2FF"/>
      </a:accent5>
      <a:accent6>
        <a:srgbClr val="9BDA46"/>
      </a:accent6>
      <a:hlink>
        <a:srgbClr val="FF0032"/>
      </a:hlink>
      <a:folHlink>
        <a:srgbClr val="A9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сновные слайды_L">
  <a:themeElements>
    <a:clrScheme name="Другая 4">
      <a:dk1>
        <a:srgbClr val="000000"/>
      </a:dk1>
      <a:lt1>
        <a:srgbClr val="FFFFFF"/>
      </a:lt1>
      <a:dk2>
        <a:srgbClr val="2A2A2A"/>
      </a:dk2>
      <a:lt2>
        <a:srgbClr val="FFFFFF"/>
      </a:lt2>
      <a:accent1>
        <a:srgbClr val="FF0032"/>
      </a:accent1>
      <a:accent2>
        <a:srgbClr val="8743DD"/>
      </a:accent2>
      <a:accent3>
        <a:srgbClr val="EEF248"/>
      </a:accent3>
      <a:accent4>
        <a:srgbClr val="C94DF3"/>
      </a:accent4>
      <a:accent5>
        <a:srgbClr val="58B2FF"/>
      </a:accent5>
      <a:accent6>
        <a:srgbClr val="9BDA46"/>
      </a:accent6>
      <a:hlink>
        <a:srgbClr val="FF0032"/>
      </a:hlink>
      <a:folHlink>
        <a:srgbClr val="A9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итульники+Пустые слайды">
  <a:themeElements>
    <a:clrScheme name="Другая 5">
      <a:dk1>
        <a:srgbClr val="000000"/>
      </a:dk1>
      <a:lt1>
        <a:srgbClr val="FFFFFF"/>
      </a:lt1>
      <a:dk2>
        <a:srgbClr val="2A2A2A"/>
      </a:dk2>
      <a:lt2>
        <a:srgbClr val="FFFFFF"/>
      </a:lt2>
      <a:accent1>
        <a:srgbClr val="FF0032"/>
      </a:accent1>
      <a:accent2>
        <a:srgbClr val="8743DD"/>
      </a:accent2>
      <a:accent3>
        <a:srgbClr val="EEF248"/>
      </a:accent3>
      <a:accent4>
        <a:srgbClr val="C94DF3"/>
      </a:accent4>
      <a:accent5>
        <a:srgbClr val="58B2FF"/>
      </a:accent5>
      <a:accent6>
        <a:srgbClr val="9BDA46"/>
      </a:accent6>
      <a:hlink>
        <a:srgbClr val="FF0032"/>
      </a:hlink>
      <a:folHlink>
        <a:srgbClr val="9494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886</Words>
  <Application>Microsoft Office PowerPoint</Application>
  <PresentationFormat>Широкоэкранный</PresentationFormat>
  <Paragraphs>114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Arial </vt:lpstr>
      <vt:lpstr>Calibri</vt:lpstr>
      <vt:lpstr>Calibri Light</vt:lpstr>
      <vt:lpstr>Montserrat</vt:lpstr>
      <vt:lpstr>Open Sans</vt:lpstr>
      <vt:lpstr>Roboto</vt:lpstr>
      <vt:lpstr>Тема Office</vt:lpstr>
      <vt:lpstr>Oсновные слайды_L</vt:lpstr>
      <vt:lpstr>1_Oсновные слайды_L</vt:lpstr>
      <vt:lpstr>2_Oсновные слайды_L</vt:lpstr>
      <vt:lpstr>Титульники+Пустые слайды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v.tsareva@solar-system.local</dc:creator>
  <cp:lastModifiedBy>v.tsareva@solar-system.local</cp:lastModifiedBy>
  <cp:revision>2</cp:revision>
  <dcterms:created xsi:type="dcterms:W3CDTF">2023-11-28T06:28:30Z</dcterms:created>
  <dcterms:modified xsi:type="dcterms:W3CDTF">2023-11-28T11:06:13Z</dcterms:modified>
</cp:coreProperties>
</file>