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3" r:id="rId4"/>
    <p:sldId id="265" r:id="rId5"/>
    <p:sldId id="272" r:id="rId6"/>
    <p:sldId id="277" r:id="rId7"/>
    <p:sldId id="260" r:id="rId8"/>
    <p:sldId id="259" r:id="rId9"/>
    <p:sldId id="257" r:id="rId10"/>
    <p:sldId id="261" r:id="rId11"/>
    <p:sldId id="263" r:id="rId12"/>
    <p:sldId id="258" r:id="rId13"/>
    <p:sldId id="262" r:id="rId14"/>
    <p:sldId id="278" r:id="rId15"/>
    <p:sldId id="274" r:id="rId16"/>
    <p:sldId id="256" r:id="rId17"/>
    <p:sldId id="279" r:id="rId18"/>
    <p:sldId id="269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8117-7C64-4E4C-91B2-7FC1DF3AF1B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2B664-E0B5-400A-AAFB-441F957C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BB7A8-75C4-4123-8E13-DEE79551A16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8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B2BAE-F4F2-416E-8D78-635D95DF0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F677F2-9840-4351-BC8B-998D387A7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1A80EA-B6E8-43ED-BE66-028FA31B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F6A128-3E19-4A99-89F5-C01F3BD4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1D0F1-8327-48EE-BE04-F41C2F30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40746-B28F-452B-84B4-33E22F3D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FA1882-C35F-4C06-83EA-486E14585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207ED-5EE9-4D2F-BB41-6ADD8D4E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209C1-FF0F-449C-A6B1-36BA505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81F7F-2C16-48A1-B454-AE0ED517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85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E41AE3-DB1F-479D-A248-6CF2226CB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454FED-9240-41A9-A5BC-8D7164347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B5D88-3D09-4C03-9F1E-728EE91D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B25AB-4DC6-4B08-8174-450D17D2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EB5F0-62C1-4451-844F-8FF49685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5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7DADE-C37D-4617-9209-8F02D4D8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F612D-8A21-4E9F-85D8-52142EB33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F176D-52C2-46ED-9B77-BC28757E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52DBA-2C2B-4021-B73F-C347EEEB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D01B8-59D3-4A57-958B-CF6289E2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21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E46FB-5D9E-41E5-A36B-070A7E12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0B8835-324C-40DF-A3C3-DE63528F9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4D86B6-6A35-4FF1-B190-E2703022C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B9CE3-8AF9-44F4-B0F2-43355DAEC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431F1-405F-4D4C-8D4B-0A8F277C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C5C38-D0C1-44E6-90B2-F8695A46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CDE722-E3EF-4246-A34B-3F6FD547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936DA-DD81-4DDB-BB6E-D0820A561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D0B49-A6A4-4A95-9B48-4FA4DBC5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0240D-B3BA-4479-A613-C3B398D0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DDDD83-6871-45BC-9AE8-61C7EC59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5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10E09-C78F-4CA1-9C0B-F6C51E3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D2CA19-BCE5-4AEC-A9D8-FB5AF2A18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6B7153-3C76-4B85-9616-A659C3EC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542572-53EF-4457-84D4-EFEB331F4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ED3EE7-20B0-4F5A-912B-A6B14BE3E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3127B4-187A-4C6E-B683-A9664C23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88D674-3DC3-49E9-A507-59EFD747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81C947-1C00-4E60-ABD3-6B43AB91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2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9B88B-3908-40A7-9262-2C68B365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6815F6-589D-4F60-8CDD-3EBE4C4B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92868-0902-451B-8E58-1D43AD418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9E6112-E55C-40A1-BC4B-E46CE8C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2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A16618-9559-4383-8140-F6F13C40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BD37F0-1031-423F-ADC9-1698BAB6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CF3CF0-E80E-4006-98DE-F4A55A49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5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7AB32-4C9A-4796-91BC-ECB745E2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A4CF8-5541-44DA-8A7F-D6BD1503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2B67F8-F061-4FAE-97DE-962F091CE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0571C4-BBB2-469A-B6AE-ABCCE2C2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BED7A-B5C4-4D2A-8775-3BEC48FB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074893-0B9F-4001-A6D4-C087463B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4B92C-814C-4D6A-8369-3A92256F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5D43FA-C3EE-4AC7-9F07-14D043FD1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7B3C25-2850-464A-AD3E-223FD2ECC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56D73-C328-4C8A-BEF3-36273564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7E4F0-0620-4651-9FE2-28152ADF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3C82F0-B1C8-4677-B596-64DF8F67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AADBD-546A-4874-A9FE-F93332D2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E1DE39-F65E-4EBD-B88B-F6898D49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D00D1-B8BF-49A3-BD8F-32F88B41D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8BF4-72BA-488C-99E4-BE5044DAB7C6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2CE20-C1C3-4430-BD26-59A63BC7A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756C2-D164-4260-8631-D44B32B4E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DF5CE-C8CE-4E94-B9AC-3AE465FF92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25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.me/petr_pavlovi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medic.on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dimeco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cross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zrm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jpeg"/><Relationship Id="rId18" Type="http://schemas.openxmlformats.org/officeDocument/2006/relationships/image" Target="../media/image33.png"/><Relationship Id="rId3" Type="http://schemas.openxmlformats.org/officeDocument/2006/relationships/image" Target="../media/image20.png"/><Relationship Id="rId21" Type="http://schemas.openxmlformats.org/officeDocument/2006/relationships/image" Target="../media/image36.png"/><Relationship Id="rId7" Type="http://schemas.openxmlformats.org/officeDocument/2006/relationships/image" Target="../media/image24.png"/><Relationship Id="rId12" Type="http://schemas.openxmlformats.org/officeDocument/2006/relationships/hyperlink" Target="https://portalramn.ru/" TargetMode="External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.jp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19" Type="http://schemas.openxmlformats.org/officeDocument/2006/relationships/image" Target="../media/image34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t.me/petr_pavlovi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zrm.ru/" TargetMode="External"/><Relationship Id="rId2" Type="http://schemas.openxmlformats.org/officeDocument/2006/relationships/hyperlink" Target="https://amotel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otel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edpoint24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dmk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lemedic24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nobilis-tm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5528" y="2951260"/>
            <a:ext cx="10495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Вице-президент «Национальной ассоциации медицинских информатиков»</a:t>
            </a:r>
            <a:br>
              <a:rPr lang="ru-RU" sz="1600" b="1" dirty="0"/>
            </a:br>
            <a:r>
              <a:rPr lang="en-US" sz="2400" b="1" dirty="0"/>
              <a:t>info@udpm.ru</a:t>
            </a:r>
            <a:br>
              <a:rPr lang="ru-RU" sz="1600" b="1" dirty="0"/>
            </a:br>
            <a:r>
              <a:rPr lang="ru-RU" sz="2400" b="1" dirty="0"/>
              <a:t>Проф. Кузнецов Пётр Павлович</a:t>
            </a:r>
            <a:br>
              <a:rPr lang="ru-RU" sz="2400" b="1" dirty="0"/>
            </a:br>
            <a:r>
              <a:rPr lang="en-US" sz="2400" b="1" dirty="0">
                <a:hlinkClick r:id="rId2"/>
              </a:rPr>
              <a:t>https://t.me/petr_pavlovich</a:t>
            </a:r>
            <a:endParaRPr lang="ru-RU" sz="2400" b="1" dirty="0"/>
          </a:p>
          <a:p>
            <a:r>
              <a:rPr lang="ru-RU" sz="2400" b="1" dirty="0"/>
              <a:t>+7903 130 2417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9" y="5885120"/>
            <a:ext cx="449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Москва, Сколково, 1 декабря 2023 г.</a:t>
            </a:r>
            <a:br>
              <a:rPr lang="ru-RU" sz="1200" b="1" dirty="0"/>
            </a:br>
            <a:endParaRPr lang="ru-RU" sz="1200" dirty="0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C2AB93-D7B1-B67A-6B33-FA0EE4C7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69" y="5300345"/>
            <a:ext cx="4214778" cy="93261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C3A4DA0-0404-987A-18C2-92611F15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5186471"/>
            <a:ext cx="1201845" cy="12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2FB524-CC61-40C9-BED7-5E9F99ED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70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CFF127-8C6C-42AF-81B9-46404DDC7374}"/>
              </a:ext>
            </a:extLst>
          </p:cNvPr>
          <p:cNvSpPr txBox="1"/>
          <p:nvPr/>
        </p:nvSpPr>
        <p:spPr>
          <a:xfrm>
            <a:off x="1233182" y="1340839"/>
            <a:ext cx="8147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Оптимизация дистанционного</a:t>
            </a:r>
          </a:p>
          <a:p>
            <a:r>
              <a:rPr lang="ru-RU" sz="3200" b="1" dirty="0"/>
              <a:t>медицинского контроля работника в 2024 г. </a:t>
            </a:r>
          </a:p>
        </p:txBody>
      </p:sp>
    </p:spTree>
    <p:extLst>
      <p:ext uri="{BB962C8B-B14F-4D97-AF65-F5344CB8AC3E}">
        <p14:creationId xmlns:p14="http://schemas.microsoft.com/office/powerpoint/2010/main" val="16251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3312D0-018E-F208-8E65-12EB3077A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95672-1F01-B6E4-5648-C9AD57BF8FDA}"/>
              </a:ext>
            </a:extLst>
          </p:cNvPr>
          <p:cNvSpPr txBox="1"/>
          <p:nvPr/>
        </p:nvSpPr>
        <p:spPr>
          <a:xfrm>
            <a:off x="629174" y="1300294"/>
            <a:ext cx="4513277" cy="178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ООО «</a:t>
            </a:r>
            <a:r>
              <a:rPr lang="en-US" sz="3200" b="1" dirty="0" err="1"/>
              <a:t>МедОператор</a:t>
            </a:r>
            <a:r>
              <a:rPr lang="en-US" sz="3200" b="1" dirty="0"/>
              <a:t>»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https://telemedic.one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122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D3759D-DD55-E8D8-B7E2-62358822820E}"/>
              </a:ext>
            </a:extLst>
          </p:cNvPr>
          <p:cNvSpPr txBox="1"/>
          <p:nvPr/>
        </p:nvSpPr>
        <p:spPr>
          <a:xfrm>
            <a:off x="6986325" y="177147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ООО «</a:t>
            </a:r>
            <a:r>
              <a:rPr lang="en-US" sz="3600" b="1" dirty="0" err="1"/>
              <a:t>Димеко</a:t>
            </a:r>
            <a:r>
              <a:rPr lang="en-US" sz="3600" b="1" dirty="0"/>
              <a:t>»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b="1" dirty="0">
              <a:hlinkClick r:id="rId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2"/>
              </a:rPr>
              <a:t>https://www.dimeco.ru</a:t>
            </a:r>
            <a:endParaRPr lang="en-US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BAA1832-5EB2-F4F9-7CAD-01AE2E4E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" y="915664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2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A3D4CF-9BE8-5EF7-10F8-13BFD3AFDF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A83AA-6FB0-DBCD-45B8-D9696C9AC6D6}"/>
              </a:ext>
            </a:extLst>
          </p:cNvPr>
          <p:cNvSpPr txBox="1"/>
          <p:nvPr/>
        </p:nvSpPr>
        <p:spPr>
          <a:xfrm>
            <a:off x="569316" y="446010"/>
            <a:ext cx="476608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/>
              <a:t>ООО “ТЕЛЕМЕДСЕРВИС 77”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https://fortcross.ru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129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95874C-98FB-EFF7-8A04-6EE95FC4E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0" r="1" b="334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B42A5-5C08-BC92-81DE-A7DB4545AC92}"/>
              </a:ext>
            </a:extLst>
          </p:cNvPr>
          <p:cNvSpPr txBox="1"/>
          <p:nvPr/>
        </p:nvSpPr>
        <p:spPr>
          <a:xfrm>
            <a:off x="6936392" y="1627465"/>
            <a:ext cx="4417408" cy="2793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ООО «</a:t>
            </a:r>
            <a:r>
              <a:rPr lang="en-US" sz="4000" b="1" dirty="0" err="1"/>
              <a:t>Квазар</a:t>
            </a:r>
            <a:r>
              <a:rPr lang="en-US" sz="4000" b="1" dirty="0"/>
              <a:t>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ТМ «ЭСМО»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https://www.kvzrm.ru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261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541C0-11F5-43C7-839D-FF9ECC237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056" y="0"/>
            <a:ext cx="5413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8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C1DB50-532F-4D5C-A00D-A323EA6C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b="1" dirty="0" err="1"/>
              <a:t>Интероперабельность</a:t>
            </a:r>
            <a:r>
              <a:rPr lang="ru-RU" b="1" dirty="0"/>
              <a:t> 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C37ED-D788-42F2-A996-8265C77B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32" y="1689558"/>
            <a:ext cx="11535561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sz="1900" dirty="0"/>
              <a:t>Информационная система предприятия-заказчика (1С)</a:t>
            </a:r>
          </a:p>
          <a:p>
            <a:pPr marL="457200" indent="-457200">
              <a:buAutoNum type="arabicPeriod"/>
            </a:pPr>
            <a:r>
              <a:rPr lang="ru-RU" sz="1900" dirty="0"/>
              <a:t>ЕГИСЗ (например, РТ МИС, </a:t>
            </a:r>
            <a:r>
              <a:rPr lang="ru-RU" sz="1900" dirty="0" err="1"/>
              <a:t>Цифромед</a:t>
            </a:r>
            <a:r>
              <a:rPr lang="ru-RU" sz="1900" dirty="0"/>
              <a:t>, </a:t>
            </a:r>
            <a:r>
              <a:rPr lang="ru-RU" sz="1900" dirty="0" err="1"/>
              <a:t>Нетрика</a:t>
            </a:r>
            <a:r>
              <a:rPr lang="ru-RU" sz="1900" dirty="0"/>
              <a:t>, 1С, Барс, СП АРМ и др.)</a:t>
            </a:r>
          </a:p>
          <a:p>
            <a:pPr marL="457200" indent="-457200">
              <a:buAutoNum type="arabicPeriod"/>
            </a:pPr>
            <a:r>
              <a:rPr lang="ru-RU" sz="1900" dirty="0"/>
              <a:t>Оператор ГИС ЭПД (например, </a:t>
            </a:r>
            <a:r>
              <a:rPr lang="ru-RU" sz="1900" dirty="0" err="1"/>
              <a:t>АйТиКом</a:t>
            </a:r>
            <a:r>
              <a:rPr lang="ru-RU" sz="1900" dirty="0"/>
              <a:t>, Калуга-Астрал и др.)</a:t>
            </a:r>
          </a:p>
          <a:p>
            <a:pPr marL="457200" indent="-457200">
              <a:buAutoNum type="arabicPeriod"/>
            </a:pPr>
            <a:r>
              <a:rPr lang="ru-RU" sz="1900" dirty="0"/>
              <a:t>Оператор Минтранса России (ОАО «НИИ АТ»)</a:t>
            </a:r>
          </a:p>
          <a:p>
            <a:pPr marL="457200" indent="-457200">
              <a:buAutoNum type="arabicPeriod"/>
            </a:pPr>
            <a:r>
              <a:rPr lang="ru-RU" sz="1900" dirty="0"/>
              <a:t>Центральный банк (услуги водителям-нерезидентам)</a:t>
            </a:r>
          </a:p>
          <a:p>
            <a:pPr marL="457200" indent="-457200">
              <a:buAutoNum type="arabicPeriod"/>
            </a:pPr>
            <a:r>
              <a:rPr lang="ru-RU" sz="1900" dirty="0"/>
              <a:t>Медицина труда (Роспотребнадзор, медкнижки, ЛИС-ХТИ)</a:t>
            </a:r>
          </a:p>
          <a:p>
            <a:pPr marL="457200" indent="-457200">
              <a:buAutoNum type="arabicPeriod"/>
            </a:pPr>
            <a:r>
              <a:rPr lang="ru-RU" sz="1900" dirty="0"/>
              <a:t>Дистанционный контроль регуляторов (Росздравнадзор, калибровка). </a:t>
            </a:r>
            <a:br>
              <a:rPr lang="ru-RU" sz="1900" dirty="0"/>
            </a:br>
            <a:br>
              <a:rPr lang="ru-RU" sz="1900" dirty="0"/>
            </a:br>
            <a:r>
              <a:rPr lang="ru-RU" sz="1900" dirty="0"/>
              <a:t>Факультативно:</a:t>
            </a:r>
            <a:br>
              <a:rPr lang="ru-RU" sz="1900" dirty="0"/>
            </a:br>
            <a:r>
              <a:rPr lang="ru-RU" sz="1900" dirty="0"/>
              <a:t>8. Оценка рисков заболеваний – </a:t>
            </a:r>
            <a:r>
              <a:rPr lang="en-US" sz="1900" dirty="0"/>
              <a:t>(</a:t>
            </a:r>
            <a:r>
              <a:rPr lang="ru-RU" sz="1900" dirty="0"/>
              <a:t>например, </a:t>
            </a:r>
            <a:r>
              <a:rPr lang="en-US" sz="1900" dirty="0" err="1"/>
              <a:t>Webiomed</a:t>
            </a:r>
            <a:r>
              <a:rPr lang="en-US" sz="1900" dirty="0"/>
              <a:t>)</a:t>
            </a:r>
            <a:r>
              <a:rPr lang="ru-RU" sz="1900" dirty="0"/>
              <a:t>.</a:t>
            </a:r>
            <a:br>
              <a:rPr lang="ru-RU" sz="1900" dirty="0"/>
            </a:br>
            <a:r>
              <a:rPr lang="ru-RU" sz="1900" dirty="0"/>
              <a:t>9. Оценка группы здоровья</a:t>
            </a:r>
            <a:r>
              <a:rPr lang="en-US" sz="1900" dirty="0"/>
              <a:t> </a:t>
            </a:r>
            <a:r>
              <a:rPr lang="ru-RU" sz="1900" dirty="0"/>
              <a:t>работника</a:t>
            </a:r>
            <a:br>
              <a:rPr lang="ru-RU" sz="1900" dirty="0"/>
            </a:br>
            <a:r>
              <a:rPr lang="ru-RU" sz="1900" dirty="0"/>
              <a:t>10. Универсальный </a:t>
            </a:r>
            <a:r>
              <a:rPr lang="en-US" sz="1900" dirty="0"/>
              <a:t>API</a:t>
            </a:r>
            <a:r>
              <a:rPr lang="ru-RU" sz="1900" dirty="0"/>
              <a:t> (СППР, голосовые помощники)</a:t>
            </a:r>
            <a:br>
              <a:rPr lang="ru-RU" sz="1900" dirty="0"/>
            </a:br>
            <a:r>
              <a:rPr lang="ru-RU" sz="1900" dirty="0"/>
              <a:t>11. Связь с образовательными организациями (контроль знаний, навыков медперсонала, обучение)</a:t>
            </a:r>
            <a:br>
              <a:rPr lang="ru-RU" sz="1900" dirty="0"/>
            </a:br>
            <a:r>
              <a:rPr lang="ru-RU" sz="1900" dirty="0"/>
              <a:t>12. Контент- или контакт-центр СРО, навигация, инструкции, правовая защита, боты, игровое обучение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1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FFA8D4-5989-496E-A729-B8ED15524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0F4CA9A-0A0B-494F-8103-ACB46794E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4235"/>
            <a:ext cx="91440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ЗАДАЧА СРО:</a:t>
            </a:r>
            <a:br>
              <a:rPr lang="ru-RU" sz="2800" b="1" dirty="0"/>
            </a:br>
            <a:r>
              <a:rPr lang="ru-RU" sz="2800" b="1" dirty="0"/>
              <a:t>формирование стандартов и инструкций</a:t>
            </a:r>
          </a:p>
          <a:p>
            <a:pPr algn="ctr"/>
            <a:r>
              <a:rPr lang="ru-RU" sz="2800" b="1" dirty="0"/>
              <a:t>дистанционного медицинского контроля работников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B371F6-F263-4CC0-B5CA-4D27D855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066"/>
            <a:ext cx="12192000" cy="58469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D739D6-92FB-43F3-88D6-97EFAC9DFE48}"/>
              </a:ext>
            </a:extLst>
          </p:cNvPr>
          <p:cNvSpPr txBox="1"/>
          <p:nvPr/>
        </p:nvSpPr>
        <p:spPr>
          <a:xfrm>
            <a:off x="-83890" y="4857758"/>
            <a:ext cx="4204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https://platform.gov.ru/</a:t>
            </a:r>
            <a:endParaRPr lang="ru-RU" sz="32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6A4AF-7354-49CF-A76C-8007A7BDCA52}"/>
              </a:ext>
            </a:extLst>
          </p:cNvPr>
          <p:cNvSpPr txBox="1"/>
          <p:nvPr/>
        </p:nvSpPr>
        <p:spPr>
          <a:xfrm>
            <a:off x="547358" y="45339"/>
            <a:ext cx="115756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Взаимодействие программного обеспечения медицинских организаций и</a:t>
            </a:r>
          </a:p>
          <a:p>
            <a:r>
              <a:rPr lang="ru-RU" sz="2400" b="1" dirty="0"/>
              <a:t>предприятий с ГИС (личные кабинеты физических и юридических лиц на Госуслугах)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0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1379277"/>
            <a:ext cx="10590414" cy="1325563"/>
          </a:xfrm>
        </p:spPr>
        <p:txBody>
          <a:bodyPr>
            <a:normAutofit/>
          </a:bodyPr>
          <a:lstStyle/>
          <a:p>
            <a:r>
              <a:rPr lang="ru-RU" b="1" dirty="0"/>
              <a:t>Текст проекта стандарта на сайте </a:t>
            </a:r>
            <a:r>
              <a:rPr lang="en-US" b="1" dirty="0">
                <a:solidFill>
                  <a:srgbClr val="FF0000"/>
                </a:solidFill>
              </a:rPr>
              <a:t>UDPM.RU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6" y="2869277"/>
            <a:ext cx="2569477" cy="25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8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A5B404-B1B7-4F6D-A550-05ED647A5F8B}"/>
              </a:ext>
            </a:extLst>
          </p:cNvPr>
          <p:cNvSpPr/>
          <p:nvPr/>
        </p:nvSpPr>
        <p:spPr>
          <a:xfrm>
            <a:off x="11332529" y="64954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ebas Neue Regular" panose="00000500000000000000" pitchFamily="2" charset="-52"/>
              </a:rPr>
              <a:t>2</a:t>
            </a:r>
            <a:endParaRPr lang="ru-RU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82579C2-8804-4882-902B-8A8CEDA1A03C}"/>
              </a:ext>
            </a:extLst>
          </p:cNvPr>
          <p:cNvSpPr txBox="1">
            <a:spLocks/>
          </p:cNvSpPr>
          <p:nvPr/>
        </p:nvSpPr>
        <p:spPr>
          <a:xfrm>
            <a:off x="863651" y="51281"/>
            <a:ext cx="10211667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ru-RU" sz="3600" b="1" dirty="0">
                <a:solidFill>
                  <a:srgbClr val="3F2C84"/>
                </a:solidFill>
                <a:latin typeface="Circe" pitchFamily="34" charset="-52"/>
              </a:rPr>
              <a:t>Сотрудничество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182579C2-8804-4882-902B-8A8CEDA1A03C}"/>
              </a:ext>
            </a:extLst>
          </p:cNvPr>
          <p:cNvSpPr txBox="1">
            <a:spLocks/>
          </p:cNvSpPr>
          <p:nvPr/>
        </p:nvSpPr>
        <p:spPr>
          <a:xfrm>
            <a:off x="529691" y="2080187"/>
            <a:ext cx="4676791" cy="1011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</a:pPr>
            <a:endParaRPr lang="ru-RU" b="1" dirty="0">
              <a:solidFill>
                <a:srgbClr val="3F2C84"/>
              </a:solidFill>
              <a:latin typeface="Circe" pitchFamily="34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EB7AD4D5-3249-4C6A-A06D-E1D57EA9DF91}"/>
              </a:ext>
            </a:extLst>
          </p:cNvPr>
          <p:cNvSpPr txBox="1">
            <a:spLocks/>
          </p:cNvSpPr>
          <p:nvPr/>
        </p:nvSpPr>
        <p:spPr>
          <a:xfrm>
            <a:off x="511028" y="3628344"/>
            <a:ext cx="4302479" cy="58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</a:pPr>
            <a:endParaRPr lang="ru-RU" b="1" dirty="0">
              <a:solidFill>
                <a:srgbClr val="3F2C84"/>
              </a:solidFill>
              <a:latin typeface="Circe" pitchFamily="34" charset="-52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FED29E0D-7267-4EC5-86C9-4CFA8398E961}"/>
              </a:ext>
            </a:extLst>
          </p:cNvPr>
          <p:cNvSpPr txBox="1">
            <a:spLocks/>
          </p:cNvSpPr>
          <p:nvPr/>
        </p:nvSpPr>
        <p:spPr>
          <a:xfrm>
            <a:off x="479926" y="4843080"/>
            <a:ext cx="4302479" cy="58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b="1" dirty="0">
              <a:solidFill>
                <a:srgbClr val="3F2C84"/>
              </a:solidFill>
              <a:latin typeface="Circe" pitchFamily="34" charset="-52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DC4057EC-B5FD-4932-8EB3-A4234BC85B57}"/>
              </a:ext>
            </a:extLst>
          </p:cNvPr>
          <p:cNvSpPr txBox="1">
            <a:spLocks/>
          </p:cNvSpPr>
          <p:nvPr/>
        </p:nvSpPr>
        <p:spPr>
          <a:xfrm>
            <a:off x="7314561" y="2184989"/>
            <a:ext cx="3115588" cy="58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1100" b="1" dirty="0">
                <a:solidFill>
                  <a:srgbClr val="3F2C84"/>
                </a:solidFill>
                <a:latin typeface="Circe" pitchFamily="34" charset="-52"/>
              </a:rPr>
              <a:t>ФГБУ «ННИИОЗ </a:t>
            </a:r>
          </a:p>
          <a:p>
            <a:pPr lvl="0"/>
            <a:r>
              <a:rPr lang="ru-RU" sz="1100" b="1" dirty="0">
                <a:solidFill>
                  <a:srgbClr val="3F2C84"/>
                </a:solidFill>
                <a:latin typeface="Circe" pitchFamily="34" charset="-52"/>
              </a:rPr>
              <a:t>имени Н.А. Семашко»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452712B4-4C19-4DF8-86B7-DF8A49D19A8D}"/>
              </a:ext>
            </a:extLst>
          </p:cNvPr>
          <p:cNvSpPr txBox="1">
            <a:spLocks/>
          </p:cNvSpPr>
          <p:nvPr/>
        </p:nvSpPr>
        <p:spPr>
          <a:xfrm>
            <a:off x="7535628" y="4843080"/>
            <a:ext cx="4107096" cy="613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ru-RU" sz="1400" b="1" dirty="0"/>
              <a:t>Департамента здравоохранения города Москвы»</a:t>
            </a:r>
            <a:endParaRPr lang="ru-RU" sz="1400" b="1" dirty="0">
              <a:solidFill>
                <a:srgbClr val="3F2C84"/>
              </a:solidFill>
              <a:latin typeface="Circe" pitchFamily="34" charset="-52"/>
            </a:endParaRPr>
          </a:p>
        </p:txBody>
      </p:sp>
      <p:pic>
        <p:nvPicPr>
          <p:cNvPr id="11" name="Рисунок 10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6EC81398-0093-4F50-958A-559F8DCD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92" y="1702394"/>
            <a:ext cx="1599863" cy="489255"/>
          </a:xfrm>
          <a:prstGeom prst="rect">
            <a:avLst/>
          </a:prstGeom>
        </p:spPr>
      </p:pic>
      <p:pic>
        <p:nvPicPr>
          <p:cNvPr id="44" name="Picture 2" descr="Картинки по запросу &quot;ФГБУ «НИИ ЦНИИОИЗ» МЗ РФ&quot;">
            <a:extLst>
              <a:ext uri="{FF2B5EF4-FFF2-40B4-BE49-F238E27FC236}">
                <a16:creationId xmlns:a16="http://schemas.microsoft.com/office/drawing/2014/main" id="{EE9FF49A-16DB-4433-BB26-B124C75F5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48" y="1445147"/>
            <a:ext cx="1164810" cy="10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Картинки по запросу &quot;ФГБНУ «ГНИЦ профилактической медицины» МЗ РФ&quot;">
            <a:extLst>
              <a:ext uri="{FF2B5EF4-FFF2-40B4-BE49-F238E27FC236}">
                <a16:creationId xmlns:a16="http://schemas.microsoft.com/office/drawing/2014/main" id="{5E049A23-A494-4C9B-A693-27864D3A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90" y="3553429"/>
            <a:ext cx="1091902" cy="9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рспп&quot;">
            <a:extLst>
              <a:ext uri="{FF2B5EF4-FFF2-40B4-BE49-F238E27FC236}">
                <a16:creationId xmlns:a16="http://schemas.microsoft.com/office/drawing/2014/main" id="{7E0CA556-0AC6-453C-964E-2CA5AE94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260" y="1720579"/>
            <a:ext cx="1471420" cy="103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агентство стратегических инициативт логотип&quot;">
            <a:extLst>
              <a:ext uri="{FF2B5EF4-FFF2-40B4-BE49-F238E27FC236}">
                <a16:creationId xmlns:a16="http://schemas.microsoft.com/office/drawing/2014/main" id="{8A5F6B75-1F60-4658-9804-ECF9CE54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43" y="4308589"/>
            <a:ext cx="1341610" cy="5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dth=200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03" y="5052748"/>
            <a:ext cx="551897" cy="8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7730" y="5268704"/>
            <a:ext cx="38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Научно-исследовательский институт медицины труда им. академика Н.Ф. Измерова</a:t>
            </a:r>
          </a:p>
        </p:txBody>
      </p:sp>
      <p:pic>
        <p:nvPicPr>
          <p:cNvPr id="1028" name="Picture 4" descr="ГБУ «НИИОЗММ ДЗМ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49" y="3370339"/>
            <a:ext cx="2045843" cy="17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колково картинки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72" y="1595151"/>
            <a:ext cx="1212446" cy="11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Картинки по запросу &quot;ран карти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Картинки по запросу &quot;ран картин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2" descr="Картинки по запросу &quot;ран картин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40" y="-57446"/>
            <a:ext cx="2006575" cy="23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ortalramn.ru/frontend/web/images/logo1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02" y="2425862"/>
            <a:ext cx="2003616" cy="3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 descr="Описание: http://namirf.ru/upload/images/nami%20logo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t="26582" r="13165" b="35443"/>
          <a:stretch>
            <a:fillRect/>
          </a:stretch>
        </p:blipFill>
        <p:spPr bwMode="auto">
          <a:xfrm>
            <a:off x="9699789" y="4181374"/>
            <a:ext cx="1939925" cy="5848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132528" y="4752261"/>
            <a:ext cx="1345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Times New Roman" panose="02020603050405020304" pitchFamily="18" charset="0"/>
              </a:rPr>
              <a:t>nami-rf.ru</a:t>
            </a:r>
            <a:endParaRPr lang="ru-RU" dirty="0"/>
          </a:p>
        </p:txBody>
      </p:sp>
      <p:pic>
        <p:nvPicPr>
          <p:cNvPr id="30" name="Рисунок 29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24" y="992783"/>
            <a:ext cx="1352550" cy="14839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кст&#10;&#10;Автоматически созданное описание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174" y="2986651"/>
            <a:ext cx="3860558" cy="884505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0" y="3546918"/>
            <a:ext cx="1289050" cy="1289050"/>
          </a:xfrm>
          <a:prstGeom prst="ellipse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9589176" y="2080188"/>
            <a:ext cx="870049" cy="1011972"/>
            <a:chOff x="153654" y="2614034"/>
            <a:chExt cx="1090812" cy="1298974"/>
          </a:xfrm>
        </p:grpSpPr>
        <p:pic>
          <p:nvPicPr>
            <p:cNvPr id="34" name="Рисунок 33" descr="Alternate Text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54" y="2614034"/>
              <a:ext cx="1090812" cy="10373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Прямоугольник 34"/>
            <p:cNvSpPr/>
            <p:nvPr/>
          </p:nvSpPr>
          <p:spPr>
            <a:xfrm>
              <a:off x="156837" y="3651398"/>
              <a:ext cx="187366" cy="26161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endParaRPr lang="ru-RU"/>
            </a:p>
          </p:txBody>
        </p:sp>
      </p:grpSp>
      <p:pic>
        <p:nvPicPr>
          <p:cNvPr id="36" name="Рисунок 35" descr="C:\Users\ppk\Downloads\Здоровые города посёлки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8" y="4746891"/>
            <a:ext cx="1743075" cy="135953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615399" y="356653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udpm.ru</a:t>
            </a:r>
            <a:endParaRPr lang="ru-RU" b="1" dirty="0"/>
          </a:p>
        </p:txBody>
      </p:sp>
      <p:pic>
        <p:nvPicPr>
          <p:cNvPr id="6" name="Picture 2" descr="Аппарат Государственной Думы Федерального Собрания Российской Федерации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80" y="-42952"/>
            <a:ext cx="2241572" cy="224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5301" y="5418101"/>
            <a:ext cx="1047750" cy="10382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7B898F-5C78-475E-B00A-81DF5784241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12019" y="5984047"/>
            <a:ext cx="3986058" cy="4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6263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5528" y="2951260"/>
            <a:ext cx="10495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Вице-президент «Национальной ассоциации медицинских информатиков»</a:t>
            </a:r>
            <a:br>
              <a:rPr lang="ru-RU" sz="1600" b="1" dirty="0"/>
            </a:br>
            <a:r>
              <a:rPr lang="en-US" sz="2400" b="1" dirty="0"/>
              <a:t>info@udpm.ru</a:t>
            </a:r>
            <a:br>
              <a:rPr lang="ru-RU" sz="1600" b="1" dirty="0"/>
            </a:br>
            <a:r>
              <a:rPr lang="ru-RU" sz="2400" b="1" dirty="0"/>
              <a:t>Проф. Кузнецов Пётр Павлович</a:t>
            </a:r>
            <a:br>
              <a:rPr lang="ru-RU" sz="2400" b="1" dirty="0"/>
            </a:br>
            <a:r>
              <a:rPr lang="en-US" sz="2400" b="1" dirty="0">
                <a:hlinkClick r:id="rId2"/>
              </a:rPr>
              <a:t>https://t.me/petr_pavlovich</a:t>
            </a:r>
            <a:endParaRPr lang="ru-RU" sz="2400" b="1" dirty="0"/>
          </a:p>
          <a:p>
            <a:r>
              <a:rPr lang="ru-RU" sz="2400" b="1" dirty="0"/>
              <a:t>+7903 130 2417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209" y="5885120"/>
            <a:ext cx="4499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Москва, Сколково, 1 декабря 2023 г.</a:t>
            </a:r>
            <a:br>
              <a:rPr lang="ru-RU" sz="1200" b="1" dirty="0"/>
            </a:br>
            <a:endParaRPr lang="ru-RU" sz="1200" dirty="0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C2AB93-D7B1-B67A-6B33-FA0EE4C7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69" y="5300345"/>
            <a:ext cx="4214778" cy="93261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C3A4DA0-0404-987A-18C2-92611F15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040" y="5186471"/>
            <a:ext cx="1201845" cy="12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2FB524-CC61-40C9-BED7-5E9F99ED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970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CFF127-8C6C-42AF-81B9-46404DDC7374}"/>
              </a:ext>
            </a:extLst>
          </p:cNvPr>
          <p:cNvSpPr txBox="1"/>
          <p:nvPr/>
        </p:nvSpPr>
        <p:spPr>
          <a:xfrm>
            <a:off x="1233182" y="1340839"/>
            <a:ext cx="8147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Оптимизация дистанционного</a:t>
            </a:r>
          </a:p>
          <a:p>
            <a:r>
              <a:rPr lang="ru-RU" sz="3200" b="1" dirty="0"/>
              <a:t>медицинского контроля работника в 2024 г. </a:t>
            </a:r>
          </a:p>
        </p:txBody>
      </p:sp>
    </p:spTree>
    <p:extLst>
      <p:ext uri="{BB962C8B-B14F-4D97-AF65-F5344CB8AC3E}">
        <p14:creationId xmlns:p14="http://schemas.microsoft.com/office/powerpoint/2010/main" val="307352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B9FB109-D7D1-4D29-BEAE-83D2941D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1" y="3584356"/>
            <a:ext cx="10556846" cy="64633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Медицинского изделия</a:t>
            </a:r>
          </a:p>
          <a:p>
            <a:pPr marL="514350" indent="-514350">
              <a:buAutoNum type="arabicPeriod"/>
            </a:pPr>
            <a:r>
              <a:rPr lang="ru-RU" sz="3200" dirty="0"/>
              <a:t>Программного обеспечения – </a:t>
            </a:r>
            <a:r>
              <a:rPr lang="ru-RU" sz="3200" dirty="0" err="1"/>
              <a:t>интероперабельность</a:t>
            </a:r>
            <a:endParaRPr lang="ru-RU" sz="3200" dirty="0"/>
          </a:p>
          <a:p>
            <a:pPr marL="514350" indent="-514350">
              <a:buAutoNum type="arabicPeriod"/>
            </a:pPr>
            <a:r>
              <a:rPr lang="ru-RU" sz="3200" dirty="0"/>
              <a:t>Взаимодействие с ГИС (личные кабинеты на Госуслугах)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29B4B-0B2E-484F-B6A5-FDB1FD2B7471}"/>
              </a:ext>
            </a:extLst>
          </p:cNvPr>
          <p:cNvSpPr txBox="1"/>
          <p:nvPr/>
        </p:nvSpPr>
        <p:spPr>
          <a:xfrm>
            <a:off x="796954" y="2424418"/>
            <a:ext cx="992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Соответствие требованиям регуляторов в 2024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F222A7-A5C3-4257-90D4-6847975A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04" y="199239"/>
            <a:ext cx="2143424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6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02931-48F1-459F-B34A-8389E99E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169"/>
            <a:ext cx="10515600" cy="1514519"/>
          </a:xfrm>
        </p:spPr>
        <p:txBody>
          <a:bodyPr>
            <a:normAutofit/>
          </a:bodyPr>
          <a:lstStyle/>
          <a:p>
            <a:r>
              <a:rPr lang="ru-RU" dirty="0"/>
              <a:t>Реестр производителей аппаратов дистанционного медицинского контроля: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19A09-F3F7-47E9-A5A3-2AD0EB5DD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60" y="1800458"/>
            <a:ext cx="11569117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ООО "АДМК" https://admk.ru/</a:t>
            </a:r>
          </a:p>
          <a:p>
            <a:r>
              <a:rPr lang="ru-RU" dirty="0"/>
              <a:t>ООО «АМОТЕЛ24»  </a:t>
            </a:r>
            <a:r>
              <a:rPr lang="ru-RU" dirty="0">
                <a:hlinkClick r:id="rId2"/>
              </a:rPr>
              <a:t>https://amotel.ru</a:t>
            </a:r>
            <a:endParaRPr lang="ru-RU" dirty="0"/>
          </a:p>
          <a:p>
            <a:r>
              <a:rPr lang="ru-RU" dirty="0"/>
              <a:t>ООО «</a:t>
            </a:r>
            <a:r>
              <a:rPr lang="ru-RU" dirty="0" err="1"/>
              <a:t>Димеко</a:t>
            </a:r>
            <a:r>
              <a:rPr lang="ru-RU" dirty="0"/>
              <a:t>» https://www.dimeco.ru</a:t>
            </a:r>
          </a:p>
          <a:p>
            <a:r>
              <a:rPr lang="ru-RU" dirty="0"/>
              <a:t>ООО «Квазар» ТМ «ЭСМО» </a:t>
            </a:r>
            <a:r>
              <a:rPr lang="ru-RU" dirty="0">
                <a:hlinkClick r:id="rId3"/>
              </a:rPr>
              <a:t>https://www.kvzrm.ru</a:t>
            </a:r>
            <a:endParaRPr lang="ru-RU" dirty="0"/>
          </a:p>
          <a:p>
            <a:r>
              <a:rPr lang="ru-RU" dirty="0"/>
              <a:t>ООО «</a:t>
            </a:r>
            <a:r>
              <a:rPr lang="ru-RU" dirty="0" err="1"/>
              <a:t>Нобилис</a:t>
            </a:r>
            <a:r>
              <a:rPr lang="ru-RU" dirty="0"/>
              <a:t>» https://nobilis-tm.ru </a:t>
            </a:r>
          </a:p>
          <a:p>
            <a:r>
              <a:rPr lang="ru-RU" dirty="0"/>
              <a:t>ООО «Технология здоровья" </a:t>
            </a:r>
            <a:r>
              <a:rPr lang="en-US" dirty="0"/>
              <a:t>https://safe-operator.ru/</a:t>
            </a:r>
            <a:endParaRPr lang="ru-RU" dirty="0"/>
          </a:p>
          <a:p>
            <a:r>
              <a:rPr lang="ru-RU" dirty="0"/>
              <a:t>ООО «МедПоинт24» https://medpoint24.ru</a:t>
            </a:r>
          </a:p>
          <a:p>
            <a:r>
              <a:rPr lang="ru-RU" dirty="0"/>
              <a:t>ООО «</a:t>
            </a:r>
            <a:r>
              <a:rPr lang="ru-RU" dirty="0" err="1"/>
              <a:t>Медсервис</a:t>
            </a:r>
            <a:r>
              <a:rPr lang="ru-RU" dirty="0"/>
              <a:t>-ПМО» ТМ «</a:t>
            </a:r>
            <a:r>
              <a:rPr lang="ru-RU" dirty="0" err="1"/>
              <a:t>Телемедик</a:t>
            </a:r>
            <a:r>
              <a:rPr lang="ru-RU" dirty="0"/>
              <a:t>» http://telemedic24.ru</a:t>
            </a:r>
          </a:p>
          <a:p>
            <a:r>
              <a:rPr lang="ru-RU" dirty="0"/>
              <a:t>ООО «</a:t>
            </a:r>
            <a:r>
              <a:rPr lang="ru-RU" dirty="0" err="1"/>
              <a:t>МедОператор</a:t>
            </a:r>
            <a:r>
              <a:rPr lang="ru-RU" dirty="0"/>
              <a:t>» https://telemedic.one</a:t>
            </a:r>
          </a:p>
          <a:p>
            <a:r>
              <a:rPr lang="ru-RU" dirty="0"/>
              <a:t>ООО “ТЕЛЕМЕДСЕРВИС 77” https://fortcross.ru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43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E221C9-0DF2-B3DA-A4BF-F0302E5B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" r="-1" b="967"/>
          <a:stretch/>
        </p:blipFill>
        <p:spPr>
          <a:xfrm>
            <a:off x="838200" y="1825625"/>
            <a:ext cx="6151651" cy="4303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7A222B-EEE5-86D0-864D-F8DA27339405}"/>
              </a:ext>
            </a:extLst>
          </p:cNvPr>
          <p:cNvSpPr txBox="1"/>
          <p:nvPr/>
        </p:nvSpPr>
        <p:spPr>
          <a:xfrm>
            <a:off x="7552944" y="1825625"/>
            <a:ext cx="3800856" cy="430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ООО «АМОТЕЛ24»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https://amotel.ru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54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DAE434-688F-41B4-8128-BCE7DC8D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753" y="2628074"/>
            <a:ext cx="4262892" cy="40880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ABE0B38-6F2E-4C2A-9AE3-5A643AB3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327" y="637563"/>
            <a:ext cx="5112652" cy="5539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ООО «Технология здоровья»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SafeOperator/</a:t>
            </a:r>
            <a:r>
              <a:rPr lang="en-US" b="1" dirty="0" err="1"/>
              <a:t>MedControl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https://safe-operator.ru/</a:t>
            </a:r>
            <a:r>
              <a:rPr lang="ru-RU" b="1" dirty="0"/>
              <a:t>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3B03F4-5811-43F3-8997-CB377A57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98002"/>
            <a:ext cx="59531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C3AFDB-FA3C-779E-E7AD-6DCA48876DDB}"/>
              </a:ext>
            </a:extLst>
          </p:cNvPr>
          <p:cNvSpPr txBox="1"/>
          <p:nvPr/>
        </p:nvSpPr>
        <p:spPr>
          <a:xfrm>
            <a:off x="1108760" y="2397194"/>
            <a:ext cx="60946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ООО «МедПоинт24» </a:t>
            </a:r>
          </a:p>
          <a:p>
            <a:r>
              <a:rPr lang="ru-RU" dirty="0">
                <a:hlinkClick r:id="rId2"/>
              </a:rPr>
              <a:t>https://medpoint24.ru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8905D0-9FBF-A229-9DD0-6B3A968C7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237" y="330463"/>
            <a:ext cx="9273048" cy="57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5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34C991-1CD8-B788-4763-041B8C72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5" b="4220"/>
          <a:stretch/>
        </p:blipFill>
        <p:spPr>
          <a:xfrm>
            <a:off x="500209" y="1194317"/>
            <a:ext cx="5828105" cy="4133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8B61F-5611-3F0F-574B-BE13BB20B118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ООО "АДМК" </a:t>
            </a:r>
            <a:endParaRPr lang="ru-RU" sz="4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https://admk.ru/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0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8660E20-EF98-C081-DAF2-8610E7F33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828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3D45B4-A632-9469-DF3E-C239E732D3F6}"/>
              </a:ext>
            </a:extLst>
          </p:cNvPr>
          <p:cNvSpPr txBox="1"/>
          <p:nvPr/>
        </p:nvSpPr>
        <p:spPr>
          <a:xfrm>
            <a:off x="7548388" y="1796638"/>
            <a:ext cx="4305256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ООО «</a:t>
            </a:r>
            <a:r>
              <a:rPr lang="en-US" sz="2800" b="1" dirty="0" err="1"/>
              <a:t>Медсервис</a:t>
            </a:r>
            <a:r>
              <a:rPr lang="en-US" sz="2800" b="1" dirty="0"/>
              <a:t>-ПМО»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ТМ «</a:t>
            </a:r>
            <a:r>
              <a:rPr lang="en-US" sz="2800" b="1" dirty="0" err="1"/>
              <a:t>Телемедик</a:t>
            </a:r>
            <a:r>
              <a:rPr lang="en-US" sz="2800" b="1" dirty="0"/>
              <a:t>»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hlinkClick r:id="rId3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http://telemedic24.ru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21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37D791-B7C4-DFF4-CABE-AF8906FBFA33}"/>
              </a:ext>
            </a:extLst>
          </p:cNvPr>
          <p:cNvSpPr txBox="1"/>
          <p:nvPr/>
        </p:nvSpPr>
        <p:spPr>
          <a:xfrm>
            <a:off x="7011492" y="1400738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ООО «</a:t>
            </a:r>
            <a:r>
              <a:rPr lang="en-US" sz="4000" b="1" dirty="0" err="1"/>
              <a:t>Нобилис</a:t>
            </a:r>
            <a:r>
              <a:rPr lang="en-US" sz="4000" b="1" dirty="0"/>
              <a:t>» </a:t>
            </a:r>
            <a:endParaRPr lang="ru-RU" sz="4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hlinkClick r:id="rId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hlinkClick r:id="rId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2"/>
              </a:rPr>
              <a:t>https://nobilis-tm.ru 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F2C1BE-0A5C-5732-CC0A-B81A2143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6" y="223933"/>
            <a:ext cx="4652646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BA81C9-C80A-6C69-EB39-07686E7FB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429000"/>
            <a:ext cx="386635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01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578</Words>
  <Application>Microsoft Office PowerPoint</Application>
  <PresentationFormat>Широкоэкранный</PresentationFormat>
  <Paragraphs>80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Bebas Neue Regular</vt:lpstr>
      <vt:lpstr>Calibri</vt:lpstr>
      <vt:lpstr>Calibri Light</vt:lpstr>
      <vt:lpstr>Circe</vt:lpstr>
      <vt:lpstr>Тема Office</vt:lpstr>
      <vt:lpstr>Презентация PowerPoint</vt:lpstr>
      <vt:lpstr>Презентация PowerPoint</vt:lpstr>
      <vt:lpstr>Реестр производителей аппаратов дистанционного медицинского контроля: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Интероперабельность ПО</vt:lpstr>
      <vt:lpstr>ЗАДАЧА СРО: формирование стандартов и инструкций дистанционного медицинского контроля работников</vt:lpstr>
      <vt:lpstr>Текст проекта стандарта на сайте UDPM.RU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Гостев</dc:creator>
  <cp:lastModifiedBy>Петр Гостев</cp:lastModifiedBy>
  <cp:revision>16</cp:revision>
  <dcterms:created xsi:type="dcterms:W3CDTF">2023-11-30T09:31:30Z</dcterms:created>
  <dcterms:modified xsi:type="dcterms:W3CDTF">2023-11-30T12:22:49Z</dcterms:modified>
</cp:coreProperties>
</file>