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2" r:id="rId3"/>
    <p:sldId id="263" r:id="rId4"/>
    <p:sldId id="259" r:id="rId5"/>
    <p:sldId id="261" r:id="rId6"/>
    <p:sldId id="265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khmal" initials="K" lastIdx="1" clrIdx="0">
    <p:extLst>
      <p:ext uri="{19B8F6BF-5375-455C-9EA6-DF929625EA0E}">
        <p15:presenceInfo xmlns:p15="http://schemas.microsoft.com/office/powerpoint/2012/main" userId="Krakhma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F96"/>
    <a:srgbClr val="00DCE6"/>
    <a:srgbClr val="BA1C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16" autoAdjust="0"/>
    <p:restoredTop sz="74346" autoAdjust="0"/>
  </p:normalViewPr>
  <p:slideViewPr>
    <p:cSldViewPr snapToGrid="0">
      <p:cViewPr varScale="1">
        <p:scale>
          <a:sx n="69" d="100"/>
          <a:sy n="69" d="100"/>
        </p:scale>
        <p:origin x="45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млрд.руб.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34925" cap="rnd">
                <a:solidFill>
                  <a:srgbClr val="00B0F0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846-4B7C-BFE1-FA5B0BCECC1E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34925" cap="rnd">
                <a:solidFill>
                  <a:srgbClr val="00B0F0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A846-4B7C-BFE1-FA5B0BCECC1E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34925" cap="rnd">
                <a:solidFill>
                  <a:srgbClr val="00B0F0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846-4B7C-BFE1-FA5B0BCECC1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2016 г.</c:v>
                </c:pt>
                <c:pt idx="1">
                  <c:v>2019 г.</c:v>
                </c:pt>
                <c:pt idx="2">
                  <c:v>2020 г.</c:v>
                </c:pt>
                <c:pt idx="3">
                  <c:v>2023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20.8</c:v>
                </c:pt>
                <c:pt idx="1">
                  <c:v>50</c:v>
                </c:pt>
                <c:pt idx="2">
                  <c:v>60</c:v>
                </c:pt>
                <c:pt idx="3">
                  <c:v>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846-4B7C-BFE1-FA5B0BCECC1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734326431"/>
        <c:axId val="1734328927"/>
      </c:lineChart>
      <c:catAx>
        <c:axId val="17343264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4328927"/>
        <c:crosses val="autoZero"/>
        <c:auto val="1"/>
        <c:lblAlgn val="ctr"/>
        <c:lblOffset val="100"/>
        <c:noMultiLvlLbl val="0"/>
      </c:catAx>
      <c:valAx>
        <c:axId val="1734328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43264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10-16T18:20:54.223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05EEF-602E-402E-BCCC-86F776942A8F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3D37B-8314-443E-9601-72C5EAE88C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667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adviser.ru/index.php/%D0%93%D0%BE%D1%81%D1%83%D0%B4%D0%B0%D1%80%D1%81%D1%82%D0%B2%D0%BE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www.tadviser.ru/index.php/%D0%A0%D0%BE%D1%81%D1%81%D0%B8%D1%8F" TargetMode="External"/><Relationship Id="rId4" Type="http://schemas.openxmlformats.org/officeDocument/2006/relationships/hyperlink" Target="https://www.tadviser.ru/index.php/%D0%A1%D0%A6%D0%9E%D0%A1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Образование будет неизбежно</a:t>
            </a:r>
            <a:r>
              <a:rPr lang="ru-RU" baseline="0" dirty="0" smtClean="0"/>
              <a:t> продолжать становится электронным и это обусловлено не только </a:t>
            </a:r>
            <a:r>
              <a:rPr lang="ru-RU" baseline="0" dirty="0" err="1" smtClean="0"/>
              <a:t>цифровизацией</a:t>
            </a:r>
            <a:r>
              <a:rPr lang="ru-RU" baseline="0" dirty="0" smtClean="0"/>
              <a:t> в мире, но и тем, что у нас растет население планеты, а значит мы все больше будем нуждаться в преподавателях, потому что число обучающихся будет расти. </a:t>
            </a:r>
          </a:p>
          <a:p>
            <a:r>
              <a:rPr lang="ru-RU" baseline="0" dirty="0" smtClean="0"/>
              <a:t>Хотя никто не может точно предсказать будущее, существуют некоторые сигналы, которые в зависимости от направления и скорости прогресса, могут оказать глубокое влияние на размер, форму и структуру образования, а также на сам способ обучения. Образование и обучение невероятно запутанные и разнообразны. </a:t>
            </a:r>
            <a:endParaRPr lang="en-US" baseline="0" dirty="0" smtClean="0"/>
          </a:p>
          <a:p>
            <a:r>
              <a:rPr lang="ru-RU" b="1" baseline="0" dirty="0" smtClean="0"/>
              <a:t>Как может выглядеть образование и обучение в 2030 году?</a:t>
            </a:r>
          </a:p>
          <a:p>
            <a:r>
              <a:rPr lang="ru-RU" baseline="0" dirty="0" smtClean="0"/>
              <a:t>К 2030 году глобальные расходы на образование и обучение</a:t>
            </a:r>
            <a:r>
              <a:rPr lang="en-US" baseline="0" dirty="0" smtClean="0"/>
              <a:t> </a:t>
            </a:r>
            <a:r>
              <a:rPr lang="ru-RU" baseline="0" dirty="0" smtClean="0"/>
              <a:t>достигнут как минимум 10 трлн долларов США, поскольку</a:t>
            </a:r>
            <a:r>
              <a:rPr lang="en-US" baseline="0" dirty="0" smtClean="0"/>
              <a:t> </a:t>
            </a:r>
            <a:r>
              <a:rPr lang="ru-RU" baseline="0" dirty="0" smtClean="0"/>
              <a:t>рост населения на развивающихся рынках стимулирует массовое расширение, а технологии стимулируют беспрецедентную переподготовку и повышение квалификации в развитых странах. В следующем десятилетии появится еще 350 миллионов выпускников средних школ и почти на 800 миллионов</a:t>
            </a:r>
          </a:p>
          <a:p>
            <a:r>
              <a:rPr lang="ru-RU" baseline="0" dirty="0" smtClean="0"/>
              <a:t>больше выпускников школ K12, чем сегодня. Азия и Африка являются движущей силой расширения. В среднем миру необходимо добавлять 1,5 миллиона учителей в год, а общее число приближается к 100 миллионам. 50% преподают в дошкольных и начальных школах.</a:t>
            </a:r>
          </a:p>
          <a:p>
            <a:r>
              <a:rPr lang="ru-RU" baseline="0" dirty="0" smtClean="0"/>
              <a:t>Обучение после средней школы претерпит самое большое расширение и изменение, поскольку роль учителя представляет собой скорее роль наставника/тренера, чем «мудреца на сцене».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3D37B-8314-443E-9601-72C5EAE88CE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809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сравнению с ситуацией в мире российские вузы значительно отстают. На сегодняшний день есть только несколько вузов, которые могут вести сетевой учебный процесс от первой до последней дисциплины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специальности, и это не медицинские вузы.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Лидерами в области развития электронного обучения сегодня остаются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США,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Южная Корея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Западная Европа.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 европейских странах в сфере образования отрасль развивается в основном за счет государственных дотаций, а вот в США </a:t>
            </a:r>
            <a:r>
              <a:rPr lang="ru-RU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уже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действует коммерческая система.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Поскольку отрасль в этих регионах уже является развитой, процент роста рынка в них небольшой: 7 % в Северной Америке и 12 % в Западной Европе. В то время как на развивающихся рынках темпы роста составляют 33,5 % в Азии, 23 % в Восточной Европе и 19,8 % в Латинской Америке.</a:t>
            </a:r>
          </a:p>
          <a:p>
            <a:endParaRPr lang="ru-RU" dirty="0" smtClean="0"/>
          </a:p>
          <a:p>
            <a:r>
              <a:rPr lang="ru-RU" dirty="0" smtClean="0"/>
              <a:t>Россия тоже входит в список стран с развивающимся</a:t>
            </a:r>
            <a:r>
              <a:rPr lang="ru-RU" baseline="0" dirty="0" smtClean="0"/>
              <a:t> рынком электронного образования, темпы роста у нас высокие до 25% ежегодно.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3D37B-8314-443E-9601-72C5EAE88CE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150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этом слайде</a:t>
            </a:r>
            <a:r>
              <a:rPr lang="ru-RU" baseline="0" dirty="0" smtClean="0"/>
              <a:t> представлена доля онлайн-образования в семи сегментах рынка обучения в целом в России. </a:t>
            </a:r>
          </a:p>
          <a:p>
            <a:r>
              <a:rPr lang="ru-RU" baseline="0" dirty="0" smtClean="0"/>
              <a:t>Это данные 7 летней давности, </a:t>
            </a:r>
            <a:r>
              <a:rPr lang="ru-RU" dirty="0" smtClean="0"/>
              <a:t>2016 г., но доля онлайн-обучения в высшем</a:t>
            </a:r>
            <a:r>
              <a:rPr lang="ru-RU" baseline="0" dirty="0" smtClean="0"/>
              <a:t> образовании осталась на том же уровне.</a:t>
            </a:r>
          </a:p>
          <a:p>
            <a:pPr rtl="0"/>
            <a:r>
              <a:rPr lang="ru-RU" baseline="0" dirty="0" smtClean="0"/>
              <a:t>По мнению экспертов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рост интереса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государства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 онлайн-обучению и принятие программы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СЦОС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(современная цифровая образовательная среда) будет способствовать повышению доверия образовательных организаций к инновационной форме получения знаний и может привести к более широкому распространению дистанционного образования в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России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b="0" dirty="0" smtClean="0">
              <a:effectLst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3D37B-8314-443E-9601-72C5EAE88CE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769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dirty="0" smtClean="0"/>
              <a:t>Географический барьер: отдаленность некоторых регионов не позволяет обеспечить бесперебойным интернетом студентов и преподавателей.</a:t>
            </a:r>
          </a:p>
          <a:p>
            <a:pPr>
              <a:lnSpc>
                <a:spcPct val="150000"/>
              </a:lnSpc>
            </a:pP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dirty="0" smtClean="0"/>
              <a:t>Развитие процессов </a:t>
            </a:r>
            <a:r>
              <a:rPr lang="ru-RU" dirty="0" err="1" smtClean="0"/>
              <a:t>цифровизации</a:t>
            </a:r>
            <a:r>
              <a:rPr lang="ru-RU" dirty="0" smtClean="0"/>
              <a:t> требует административного решения целого ряда организационных (обеспечение и оперативная техническая поддержка) и кадровых проблем.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Финансовый барьер: высокие издержки для вузов.</a:t>
            </a:r>
          </a:p>
          <a:p>
            <a:pPr>
              <a:lnSpc>
                <a:spcPct val="150000"/>
              </a:lnSpc>
            </a:pP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dirty="0" smtClean="0"/>
              <a:t>Дефицит качественных авторских систем обучения при внешне большом количестве курсов и модулей (частный сектор).</a:t>
            </a:r>
          </a:p>
          <a:p>
            <a:pPr marL="342900" indent="-34290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3D37B-8314-443E-9601-72C5EAE88CE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521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55BB-5DA5-4110-8C4C-698648C454B6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B58B-C42B-437B-A252-679E1F6112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062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55BB-5DA5-4110-8C4C-698648C454B6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B58B-C42B-437B-A252-679E1F6112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652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55BB-5DA5-4110-8C4C-698648C454B6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B58B-C42B-437B-A252-679E1F6112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305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55BB-5DA5-4110-8C4C-698648C454B6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B58B-C42B-437B-A252-679E1F6112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587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55BB-5DA5-4110-8C4C-698648C454B6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B58B-C42B-437B-A252-679E1F6112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074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55BB-5DA5-4110-8C4C-698648C454B6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B58B-C42B-437B-A252-679E1F6112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182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55BB-5DA5-4110-8C4C-698648C454B6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B58B-C42B-437B-A252-679E1F6112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275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55BB-5DA5-4110-8C4C-698648C454B6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B58B-C42B-437B-A252-679E1F6112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01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55BB-5DA5-4110-8C4C-698648C454B6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B58B-C42B-437B-A252-679E1F6112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29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55BB-5DA5-4110-8C4C-698648C454B6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B58B-C42B-437B-A252-679E1F6112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2089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55BB-5DA5-4110-8C4C-698648C454B6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B58B-C42B-437B-A252-679E1F6112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96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355BB-5DA5-4110-8C4C-698648C454B6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6B58B-C42B-437B-A252-679E1F6112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069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comments" Target="../comments/commen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8981" y="1122363"/>
            <a:ext cx="10741891" cy="23876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5F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Тенденции и барьеры рынка электронного образования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517678"/>
          </a:xfrm>
        </p:spPr>
        <p:txBody>
          <a:bodyPr/>
          <a:lstStyle/>
          <a:p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Место России в структуре мировых трендов</a:t>
            </a:r>
            <a:endParaRPr lang="ru-RU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8" y="6212658"/>
            <a:ext cx="3391357" cy="4292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79127" y="5164552"/>
            <a:ext cx="5440703" cy="1477328"/>
          </a:xfrm>
          <a:prstGeom prst="rect">
            <a:avLst/>
          </a:prstGeom>
          <a:noFill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/>
              <a:t>Ирина КРАХМАЛЬ</a:t>
            </a:r>
          </a:p>
          <a:p>
            <a:pPr algn="r"/>
            <a:r>
              <a:rPr lang="ru-RU" dirty="0" smtClean="0"/>
              <a:t>руководитель центра </a:t>
            </a:r>
            <a:r>
              <a:rPr lang="ru-RU" dirty="0"/>
              <a:t>разработки </a:t>
            </a:r>
            <a:r>
              <a:rPr lang="ru-RU" dirty="0" smtClean="0"/>
              <a:t>цифровых </a:t>
            </a:r>
            <a:r>
              <a:rPr lang="ru-RU" dirty="0"/>
              <a:t>образовательных </a:t>
            </a:r>
            <a:r>
              <a:rPr lang="ru-RU" dirty="0" smtClean="0"/>
              <a:t>продуктов для ВО</a:t>
            </a:r>
          </a:p>
          <a:p>
            <a:pPr algn="r"/>
            <a:r>
              <a:rPr lang="ru-RU" dirty="0" smtClean="0"/>
              <a:t> </a:t>
            </a:r>
            <a:r>
              <a:rPr lang="ru-RU" dirty="0"/>
              <a:t>ГК ГЭОТАР</a:t>
            </a:r>
            <a:r>
              <a:rPr lang="en-US" dirty="0" smtClean="0"/>
              <a:t>       </a:t>
            </a:r>
            <a:endParaRPr lang="ru-RU" dirty="0" smtClean="0"/>
          </a:p>
          <a:p>
            <a:pPr algn="r"/>
            <a:r>
              <a:rPr lang="en-US" dirty="0" smtClean="0"/>
              <a:t>@</a:t>
            </a:r>
            <a:r>
              <a:rPr lang="en-US" dirty="0" err="1" smtClean="0"/>
              <a:t>irinakrakhmal</a:t>
            </a:r>
            <a:endParaRPr lang="ru-RU" dirty="0"/>
          </a:p>
        </p:txBody>
      </p:sp>
      <p:pic>
        <p:nvPicPr>
          <p:cNvPr id="3078" name="Picture 6" descr="App Store: Telegram Messenger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51" t="14546" r="32270" b="14343"/>
          <a:stretch/>
        </p:blipFill>
        <p:spPr bwMode="auto">
          <a:xfrm>
            <a:off x="9684905" y="6327622"/>
            <a:ext cx="317115" cy="314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374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5F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Рост населения. Драйверы изменений ― страны Азии, Африки </a:t>
            </a:r>
            <a:endParaRPr lang="ru-RU" b="1" dirty="0">
              <a:solidFill>
                <a:srgbClr val="005F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199" y="1875907"/>
            <a:ext cx="51727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5F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Сокращение количества необразованных людей к 2030 году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 странах Азии – на 90 млн человек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странах Латинской Америки – на 10 млн. человек</a:t>
            </a:r>
          </a:p>
          <a:p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 Азии количество людей, имеющих </a:t>
            </a:r>
            <a:r>
              <a:rPr lang="ru-RU" b="1" dirty="0" smtClean="0">
                <a:solidFill>
                  <a:srgbClr val="005F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высшее образование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составит более </a:t>
            </a:r>
            <a:r>
              <a:rPr lang="ru-RU" b="1" dirty="0" smtClean="0">
                <a:solidFill>
                  <a:srgbClr val="005F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млн человек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к 2030 году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0943" y="1727733"/>
            <a:ext cx="5342857" cy="4266667"/>
          </a:xfrm>
          <a:prstGeom prst="rect">
            <a:avLst/>
          </a:prstGeom>
          <a:ln>
            <a:noFill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8" y="6212658"/>
            <a:ext cx="3391357" cy="42922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10943" y="6184536"/>
            <a:ext cx="48120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HolonIQ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549890" y="5680710"/>
            <a:ext cx="377190" cy="4000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96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38163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005F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Российский рынок онлайн-образования </a:t>
            </a:r>
            <a:endParaRPr lang="ru-RU" b="1" dirty="0">
              <a:solidFill>
                <a:srgbClr val="005F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568201141"/>
              </p:ext>
            </p:extLst>
          </p:nvPr>
        </p:nvGraphicFramePr>
        <p:xfrm>
          <a:off x="838199" y="1930401"/>
          <a:ext cx="6477001" cy="4115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555345" y="2068945"/>
            <a:ext cx="4100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555345" y="3168738"/>
            <a:ext cx="4221018" cy="1406642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20-25% </a:t>
            </a:r>
          </a:p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ежегодный прирост российского рынка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555345" y="4838111"/>
            <a:ext cx="4221018" cy="1406642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1%</a:t>
            </a:r>
          </a:p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оля России в общем объеме мирового рынка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555345" y="1564407"/>
            <a:ext cx="4221018" cy="1406642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Лидеры рынка</a:t>
            </a:r>
          </a:p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США, Южная Корея, Западная Европа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8" y="6212658"/>
            <a:ext cx="3391357" cy="429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61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6420" y="661314"/>
            <a:ext cx="9555357" cy="5494119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6102827" y="512015"/>
            <a:ext cx="1662545" cy="5929745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751844" y="4188088"/>
            <a:ext cx="2281382" cy="2152073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71062" y="2120348"/>
            <a:ext cx="208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5F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ВСЕГО ОБЪЕМ </a:t>
            </a:r>
            <a:endParaRPr lang="ru-RU" b="1" dirty="0">
              <a:solidFill>
                <a:srgbClr val="005F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8" y="6212658"/>
            <a:ext cx="3391357" cy="429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47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Прямая соединительная линия 19"/>
          <p:cNvCxnSpPr/>
          <p:nvPr/>
        </p:nvCxnSpPr>
        <p:spPr>
          <a:xfrm flipH="1">
            <a:off x="4163291" y="2769648"/>
            <a:ext cx="3690430" cy="18952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059382" y="2769648"/>
            <a:ext cx="3609638" cy="2093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680" y="331815"/>
            <a:ext cx="10896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5F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Барьеры внедрения и развития в </a:t>
            </a:r>
            <a:r>
              <a:rPr lang="ru-RU" b="1" dirty="0">
                <a:solidFill>
                  <a:srgbClr val="005F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секторе ВО в России сегодня</a:t>
            </a:r>
            <a:endParaRPr lang="ru-RU" dirty="0">
              <a:solidFill>
                <a:srgbClr val="005F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8" y="6212658"/>
            <a:ext cx="3391357" cy="429222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680680" y="1956989"/>
            <a:ext cx="3586521" cy="776961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Географический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0679" y="4664891"/>
            <a:ext cx="3586521" cy="776961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Административный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67200" y="3328789"/>
            <a:ext cx="3586521" cy="776961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Ментальный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669020" y="4700589"/>
            <a:ext cx="3586521" cy="776961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Финансовый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669021" y="1956989"/>
            <a:ext cx="3586521" cy="776961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Качественный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>
            <a:stCxn id="5" idx="2"/>
            <a:endCxn id="6" idx="0"/>
          </p:cNvCxnSpPr>
          <p:nvPr/>
        </p:nvCxnSpPr>
        <p:spPr>
          <a:xfrm flipH="1">
            <a:off x="2473940" y="2733950"/>
            <a:ext cx="1" cy="1930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9462280" y="2769648"/>
            <a:ext cx="1" cy="1930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5" idx="3"/>
            <a:endCxn id="9" idx="1"/>
          </p:cNvCxnSpPr>
          <p:nvPr/>
        </p:nvCxnSpPr>
        <p:spPr>
          <a:xfrm>
            <a:off x="4267201" y="2345470"/>
            <a:ext cx="34018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267201" y="5089069"/>
            <a:ext cx="34018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592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8" y="6212658"/>
            <a:ext cx="3391357" cy="42922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36800" y="2604655"/>
            <a:ext cx="77677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5F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</a:t>
            </a:r>
            <a:endParaRPr lang="ru-RU" sz="4400" b="1" dirty="0">
              <a:solidFill>
                <a:srgbClr val="005F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9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9881</TotalTime>
  <Words>536</Words>
  <Application>Microsoft Office PowerPoint</Application>
  <PresentationFormat>Широкоэкранный</PresentationFormat>
  <Paragraphs>60</Paragraphs>
  <Slides>6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Тенденции и барьеры рынка электронного образования </vt:lpstr>
      <vt:lpstr>Рост населения. Драйверы изменений ― страны Азии, Африки </vt:lpstr>
      <vt:lpstr>Российский рынок онлайн-образования </vt:lpstr>
      <vt:lpstr>Презентация PowerPoint</vt:lpstr>
      <vt:lpstr>Барьеры внедрения и развития в секторе ВО в России сегодня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Тенденции рынка электронного образования.</dc:title>
  <dc:creator>Krakhmal</dc:creator>
  <cp:lastModifiedBy>Krakhmal</cp:lastModifiedBy>
  <cp:revision>38</cp:revision>
  <dcterms:created xsi:type="dcterms:W3CDTF">2023-10-12T15:33:46Z</dcterms:created>
  <dcterms:modified xsi:type="dcterms:W3CDTF">2023-11-29T13:32:41Z</dcterms:modified>
</cp:coreProperties>
</file>